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8" r:id="rId4"/>
    <p:sldId id="264" r:id="rId5"/>
    <p:sldId id="263" r:id="rId6"/>
    <p:sldId id="265" r:id="rId7"/>
    <p:sldId id="271" r:id="rId8"/>
    <p:sldId id="259" r:id="rId9"/>
    <p:sldId id="269" r:id="rId10"/>
    <p:sldId id="266" r:id="rId11"/>
    <p:sldId id="267" r:id="rId12"/>
    <p:sldId id="26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v-LV"/>
  <c:chart>
    <c:autoTitleDeleted val="1"/>
    <c:plotArea>
      <c:layout>
        <c:manualLayout>
          <c:layoutTarget val="inner"/>
          <c:xMode val="edge"/>
          <c:yMode val="edge"/>
          <c:x val="0.12210181774674608"/>
          <c:y val="0.22696594317803076"/>
          <c:w val="0.78300487979968025"/>
          <c:h val="0.5783558771247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Cambria" panose="02040503050406030204" pitchFamily="18" charset="0"/>
                  </a:defRPr>
                </a:pPr>
                <a:endParaRPr lang="lv-LV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TOP 10 lielākie uzņēmumi</c:v>
                </c:pt>
                <c:pt idx="1">
                  <c:v>Pašvaldības skolu ēdnīcas</c:v>
                </c:pt>
                <c:pt idx="2">
                  <c:v>Mazie privātie ēdinātāji (ar 1 skolu)</c:v>
                </c:pt>
                <c:pt idx="3">
                  <c:v>Vidēji ēdinātāji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23.7</c:v>
                </c:pt>
                <c:pt idx="2">
                  <c:v>19.8</c:v>
                </c:pt>
                <c:pt idx="3">
                  <c:v>23.5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8.0511811023621753E-3"/>
          <c:y val="0.84001951172091982"/>
          <c:w val="0.9888623991445511"/>
          <c:h val="0.15998048827908015"/>
        </c:manualLayout>
      </c:layout>
      <c:txPr>
        <a:bodyPr/>
        <a:lstStyle/>
        <a:p>
          <a:pPr>
            <a:defRPr>
              <a:latin typeface="Cambria" panose="02040503050406030204" pitchFamily="18" charset="0"/>
            </a:defRPr>
          </a:pPr>
          <a:endParaRPr lang="lv-LV"/>
        </a:p>
      </c:txPr>
    </c:legend>
    <c:plotVisOnly val="1"/>
    <c:dispBlanksAs val="zero"/>
  </c:chart>
  <c:txPr>
    <a:bodyPr/>
    <a:lstStyle/>
    <a:p>
      <a:pPr>
        <a:defRPr sz="1800"/>
      </a:pPr>
      <a:endParaRPr lang="lv-LV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28B49-0202-45E6-8238-7B283230ABD6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AF1B-BD24-40BF-81FC-AAD85C4A0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734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1.42 mainās</a:t>
            </a:r>
            <a:r>
              <a:rPr lang="lv-LV" baseline="0" dirty="0" smtClean="0"/>
              <a:t> sadalījumā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AF1B-BD24-40BF-81FC-AAD85C4A05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63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Daudzas</a:t>
            </a:r>
            <a:r>
              <a:rPr lang="lv-LV" baseline="0" dirty="0" smtClean="0"/>
              <a:t> no problēmām izprast kopējo situāciju rodas no pārvaldes reakcijas uz problēmām, nevis sistemātisku problēmas analīzi.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AF1B-BD24-40BF-81FC-AAD85C4A05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34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Visos virzienos darbojas gan pārvaldības, gan </a:t>
            </a:r>
            <a:r>
              <a:rPr lang="lv-LV" dirty="0" err="1" smtClean="0"/>
              <a:t>nevalstiksais</a:t>
            </a:r>
            <a:r>
              <a:rPr lang="lv-LV" dirty="0" smtClean="0"/>
              <a:t>, gan arī profesionālās</a:t>
            </a:r>
            <a:r>
              <a:rPr lang="lv-LV" baseline="0" dirty="0" smtClean="0"/>
              <a:t> organizācijas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AF1B-BD24-40BF-81FC-AAD85C4A056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821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Būtu jāpaskatās, lai mēs kaut vai </a:t>
            </a:r>
            <a:r>
              <a:rPr lang="lv-LV" dirty="0" err="1" smtClean="0"/>
              <a:t>komentārveiīgi</a:t>
            </a:r>
            <a:r>
              <a:rPr lang="lv-LV" dirty="0" smtClean="0"/>
              <a:t> pieminam</a:t>
            </a:r>
            <a:r>
              <a:rPr lang="lv-LV" baseline="0" dirty="0" smtClean="0"/>
              <a:t> visu galveno – </a:t>
            </a:r>
            <a:r>
              <a:rPr lang="lv-LV" baseline="0" dirty="0" err="1" smtClean="0"/>
              <a:t>nesaitītie</a:t>
            </a:r>
            <a:r>
              <a:rPr lang="lv-LV" baseline="0" dirty="0" smtClean="0"/>
              <a:t>, kā piemēram </a:t>
            </a:r>
            <a:r>
              <a:rPr lang="lv-LV" baseline="0" dirty="0" err="1" smtClean="0"/>
              <a:t>mārķējums</a:t>
            </a:r>
            <a:r>
              <a:rPr lang="lv-LV" baseline="0" dirty="0" smtClean="0"/>
              <a:t> un saistītie, kā piemēram sanitārās normas, </a:t>
            </a:r>
            <a:r>
              <a:rPr lang="lv-LV" baseline="0" dirty="0" err="1" smtClean="0"/>
              <a:t>kras</a:t>
            </a:r>
            <a:r>
              <a:rPr lang="lv-LV" baseline="0" dirty="0" smtClean="0"/>
              <a:t> arī konstanti mainās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7B8-7EAA-4B93-84FC-D675CA1B4C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72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Tas neizbrīna,</a:t>
            </a:r>
            <a:r>
              <a:rPr lang="lv-LV" baseline="0" dirty="0" smtClean="0"/>
              <a:t> jo pārmaiņas </a:t>
            </a:r>
            <a:r>
              <a:rPr lang="lv-LV" baseline="0" dirty="0" err="1" smtClean="0"/>
              <a:t>vieglaķ</a:t>
            </a:r>
            <a:r>
              <a:rPr lang="lv-LV" baseline="0" dirty="0" smtClean="0"/>
              <a:t> ir panākt tur, kuri ir liela grupu koncentrācijas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AF1B-BD24-40BF-81FC-AAD85C4A05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48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Tas neizbrīna,</a:t>
            </a:r>
            <a:r>
              <a:rPr lang="lv-LV" baseline="0" dirty="0" smtClean="0"/>
              <a:t> jo pārmaiņas </a:t>
            </a:r>
            <a:r>
              <a:rPr lang="lv-LV" baseline="0" dirty="0" err="1" smtClean="0"/>
              <a:t>vieglaķ</a:t>
            </a:r>
            <a:r>
              <a:rPr lang="lv-LV" baseline="0" dirty="0" smtClean="0"/>
              <a:t> ir panākt tur, kuri ir liela grupu koncentrācijas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AF1B-BD24-40BF-81FC-AAD85C4A05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48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53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00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8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2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10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90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15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47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76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43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53257-B139-4CB8-9319-8E79AAD90A01}" type="datetimeFigureOut">
              <a:rPr lang="en-US" smtClean="0"/>
              <a:pPr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9FE2-E4F4-4F40-85FA-6BC660116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28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kelis\Desktop\bsc\99_other\160205_LU_konference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79" y="2511184"/>
            <a:ext cx="194748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36273"/>
            <a:ext cx="7995120" cy="1470025"/>
          </a:xfrm>
        </p:spPr>
        <p:txBody>
          <a:bodyPr>
            <a:noAutofit/>
          </a:bodyPr>
          <a:lstStyle/>
          <a:p>
            <a:pPr algn="l"/>
            <a:r>
              <a:rPr lang="lv-LV" sz="5000" b="1" dirty="0" smtClean="0">
                <a:latin typeface="Cambria" panose="02040503050406030204" pitchFamily="18" charset="0"/>
              </a:rPr>
              <a:t>Ēdināšanas sistēma skolās</a:t>
            </a:r>
            <a:endParaRPr lang="en-US" sz="50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77272"/>
            <a:ext cx="4608512" cy="13925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lv-LV" sz="2400" dirty="0" smtClean="0">
                <a:latin typeface="Cambria" panose="02040503050406030204" pitchFamily="18" charset="0"/>
              </a:rPr>
              <a:t>Miķelis </a:t>
            </a:r>
            <a:r>
              <a:rPr lang="lv-LV" sz="2400" dirty="0" err="1" smtClean="0">
                <a:latin typeface="Cambria" panose="02040503050406030204" pitchFamily="18" charset="0"/>
              </a:rPr>
              <a:t>Grīviņš</a:t>
            </a:r>
            <a:r>
              <a:rPr lang="lv-LV" sz="2400" dirty="0" smtClean="0">
                <a:latin typeface="Cambria" panose="02040503050406030204" pitchFamily="18" charset="0"/>
              </a:rPr>
              <a:t>, </a:t>
            </a:r>
            <a:r>
              <a:rPr lang="lv-LV" sz="2400" dirty="0" err="1" smtClean="0">
                <a:latin typeface="Cambria" panose="02040503050406030204" pitchFamily="18" charset="0"/>
              </a:rPr>
              <a:t>dr.soc</a:t>
            </a:r>
            <a:endParaRPr lang="lv-LV" sz="2400" dirty="0" smtClean="0">
              <a:latin typeface="Cambria" panose="02040503050406030204" pitchFamily="18" charset="0"/>
            </a:endParaRPr>
          </a:p>
          <a:p>
            <a:pPr algn="l"/>
            <a:r>
              <a:rPr lang="lv-LV" sz="2400" dirty="0" err="1" smtClean="0">
                <a:latin typeface="Cambria" panose="02040503050406030204" pitchFamily="18" charset="0"/>
              </a:rPr>
              <a:t>Baltic</a:t>
            </a:r>
            <a:r>
              <a:rPr lang="lv-LV" sz="2400" dirty="0" smtClean="0">
                <a:latin typeface="Cambria" panose="02040503050406030204" pitchFamily="18" charset="0"/>
              </a:rPr>
              <a:t> </a:t>
            </a:r>
            <a:r>
              <a:rPr lang="lv-LV" sz="2400" dirty="0" err="1" smtClean="0">
                <a:latin typeface="Cambria" panose="02040503050406030204" pitchFamily="18" charset="0"/>
              </a:rPr>
              <a:t>Studies</a:t>
            </a:r>
            <a:r>
              <a:rPr lang="lv-LV" sz="2400" dirty="0" smtClean="0">
                <a:latin typeface="Cambria" panose="02040503050406030204" pitchFamily="18" charset="0"/>
              </a:rPr>
              <a:t> </a:t>
            </a:r>
            <a:r>
              <a:rPr lang="lv-LV" sz="2400" dirty="0" err="1" smtClean="0">
                <a:latin typeface="Cambria" panose="02040503050406030204" pitchFamily="18" charset="0"/>
              </a:rPr>
              <a:t>Centre</a:t>
            </a:r>
            <a:r>
              <a:rPr lang="lv-LV" sz="2400" dirty="0" smtClean="0">
                <a:latin typeface="Cambria" panose="02040503050406030204" pitchFamily="18" charset="0"/>
              </a:rPr>
              <a:t>, </a:t>
            </a:r>
            <a:r>
              <a:rPr lang="lv-LV" sz="2400" dirty="0" err="1" smtClean="0">
                <a:latin typeface="Cambria" panose="02040503050406030204" pitchFamily="18" charset="0"/>
              </a:rPr>
              <a:t>researcher</a:t>
            </a:r>
            <a:endParaRPr lang="lv-LV" sz="2400" dirty="0">
              <a:latin typeface="Cambria" panose="02040503050406030204" pitchFamily="18" charset="0"/>
            </a:endParaRPr>
          </a:p>
          <a:p>
            <a:pPr algn="l"/>
            <a:r>
              <a:rPr lang="lv-LV" sz="2400" dirty="0" err="1" smtClean="0">
                <a:latin typeface="Cambria" panose="02040503050406030204" pitchFamily="18" charset="0"/>
              </a:rPr>
              <a:t>mail</a:t>
            </a:r>
            <a:r>
              <a:rPr lang="lv-LV" sz="2400" dirty="0" smtClean="0">
                <a:latin typeface="Cambria" panose="02040503050406030204" pitchFamily="18" charset="0"/>
              </a:rPr>
              <a:t>: </a:t>
            </a:r>
            <a:r>
              <a:rPr lang="lv-LV" sz="2400" dirty="0" err="1" smtClean="0">
                <a:latin typeface="Cambria" panose="02040503050406030204" pitchFamily="18" charset="0"/>
              </a:rPr>
              <a:t>mikelis.grivins@gmail.com</a:t>
            </a:r>
            <a:endParaRPr lang="lv-LV" sz="2400" dirty="0" smtClean="0">
              <a:latin typeface="Cambria" panose="02040503050406030204" pitchFamily="18" charset="0"/>
            </a:endParaRPr>
          </a:p>
          <a:p>
            <a:pPr algn="l"/>
            <a:r>
              <a:rPr lang="lv-LV" sz="2400" dirty="0" smtClean="0">
                <a:latin typeface="Cambria" panose="02040503050406030204" pitchFamily="18" charset="0"/>
              </a:rPr>
              <a:t>Rīga,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7957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ikelis\Desktop\JMP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356" y="1791104"/>
            <a:ext cx="6693268" cy="49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376" y="1289407"/>
            <a:ext cx="5112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Cambria" panose="02040503050406030204" pitchFamily="18" charset="0"/>
              </a:rPr>
              <a:t>Skolu ēdināšanas ekspertu darbseminārā skolēnu ēdināšanas sistēmai izvirzītie mērķi:</a:t>
            </a:r>
            <a:endParaRPr lang="en-GB" sz="2400" dirty="0" smtClean="0">
              <a:latin typeface="Cambria" panose="0204050305040603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17227" y="2204864"/>
            <a:ext cx="7499189" cy="4263272"/>
            <a:chOff x="539483" y="2099757"/>
            <a:chExt cx="7499189" cy="4263272"/>
          </a:xfrm>
        </p:grpSpPr>
        <p:sp>
          <p:nvSpPr>
            <p:cNvPr id="12" name="TextBox 11"/>
            <p:cNvSpPr txBox="1"/>
            <p:nvPr/>
          </p:nvSpPr>
          <p:spPr>
            <a:xfrm>
              <a:off x="539483" y="2099757"/>
              <a:ext cx="7128861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b="1" dirty="0">
                  <a:latin typeface="Cambria" panose="02040503050406030204" pitchFamily="18" charset="0"/>
                </a:rPr>
                <a:t>Mērķis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Galvenās izejvielas nāk no vietējiem ražotājiem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Bērni prot izdarīt veselīgas izvēles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Uztura izglītība bērniem un vecākiem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Bērniem saistošs ēdiena pasniegšanas veids 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Ēdiens skolā ir daudzveidīgs un sabalansēts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Skolēnu veselīgu ēšanas paradumu veicinoša skolu </a:t>
              </a:r>
              <a:endParaRPr lang="lv-LV" dirty="0" smtClean="0">
                <a:latin typeface="Cambria" panose="02040503050406030204" pitchFamily="18" charset="0"/>
              </a:endParaRPr>
            </a:p>
            <a:p>
              <a:pPr algn="r"/>
              <a:r>
                <a:rPr lang="lv-LV" dirty="0" smtClean="0">
                  <a:latin typeface="Cambria" panose="02040503050406030204" pitchFamily="18" charset="0"/>
                </a:rPr>
                <a:t>infrastruktūra </a:t>
              </a:r>
              <a:r>
                <a:rPr lang="lv-LV" dirty="0">
                  <a:latin typeface="Cambria" panose="02040503050406030204" pitchFamily="18" charset="0"/>
                </a:rPr>
                <a:t>un laika plānojums 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Skolu pavāri ir izglītoti, un tā ir prestiža profesija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Regulējums ir piemērots ražotāju iesaistei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Bezmaksas ēdināšana skolās aptver visus skolēnus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Skolā ar uztura izglītību saistīti mācību priekšmeti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Efektīva skolu ēdināšanas uzraudzības sistēma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Palielinātas dotācijas brīvpusdienām</a:t>
              </a:r>
              <a:endParaRPr lang="en-US" dirty="0">
                <a:latin typeface="Cambria" panose="02040503050406030204" pitchFamily="18" charset="0"/>
              </a:endParaRPr>
            </a:p>
            <a:p>
              <a:pPr algn="r"/>
              <a:r>
                <a:rPr lang="lv-LV" dirty="0">
                  <a:latin typeface="Cambria" panose="02040503050406030204" pitchFamily="18" charset="0"/>
                </a:rPr>
                <a:t>Skolu ēdināšanā ir samazināti pārtikas atkritumi</a:t>
              </a:r>
              <a:endParaRPr lang="en-GB" dirty="0" smtClean="0">
                <a:latin typeface="Cambria" panose="0204050305040603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34616" y="2115712"/>
              <a:ext cx="504056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>
                  <a:latin typeface="Cambria" panose="02040503050406030204" pitchFamily="18" charset="0"/>
                </a:rPr>
                <a:t>#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15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12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11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11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8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 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8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8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6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5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3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2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2</a:t>
              </a:r>
              <a:endParaRPr lang="en-US" dirty="0">
                <a:latin typeface="Cambria" panose="02040503050406030204" pitchFamily="18" charset="0"/>
              </a:endParaRPr>
            </a:p>
            <a:p>
              <a:pPr algn="ctr"/>
              <a:r>
                <a:rPr lang="lv-LV" dirty="0">
                  <a:latin typeface="Cambria" panose="02040503050406030204" pitchFamily="18" charset="0"/>
                </a:rPr>
                <a:t>1</a:t>
              </a:r>
              <a:endParaRPr lang="en-US" dirty="0">
                <a:latin typeface="Cambria" panose="02040503050406030204" pitchFamily="18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b="1" dirty="0" smtClean="0">
                <a:latin typeface="Cambria" panose="02040503050406030204" pitchFamily="18" charset="0"/>
              </a:rPr>
              <a:t>Skolu ēdināšanas mērķi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83" y="1268760"/>
            <a:ext cx="770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>
                <a:latin typeface="Cambria" panose="02040503050406030204" pitchFamily="18" charset="0"/>
              </a:rPr>
              <a:t>Darbseminārā dalībnieki identificēja šādus rīcības virzienus</a:t>
            </a:r>
            <a:endParaRPr lang="en-GB" sz="2400" dirty="0" smtClean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7944" y="2708920"/>
            <a:ext cx="1549451" cy="35283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Uzlabota skolu ēdināšanas sistēma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1799" y="2276872"/>
            <a:ext cx="3240360" cy="15841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Iesaistoši izglītot skolēnus par veselīgu uzturu un pārtikas apriti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24127" y="2136239"/>
            <a:ext cx="3255059" cy="2121331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Veicināt ciešāku sadarbību un partnerību starp pašvaldībām, ēdinātājiem un ražotājiem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51520" y="3717032"/>
            <a:ext cx="3240360" cy="15841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Pārskatīt skolēnu ēdināšanai atvēlētā finansējuma apjomu un sadalījumu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5905428" y="4228967"/>
            <a:ext cx="3082210" cy="2121331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</a:t>
            </a:r>
            <a:r>
              <a:rPr lang="lv-LV" sz="16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fektīvi</a:t>
            </a:r>
            <a:r>
              <a:rPr lang="lv-LV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pielāgot publisko iepirkumu vietējo ražotāju iesaistei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07504" y="5157192"/>
            <a:ext cx="3824655" cy="158417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Nodrošināt uztura speciālistu ieteikumu un skolēnu vēlmju sabalansētību skolas maltītēs</a:t>
            </a:r>
            <a:endParaRPr 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b="1" dirty="0" smtClean="0">
                <a:latin typeface="Cambria" panose="02040503050406030204" pitchFamily="18" charset="0"/>
              </a:rPr>
              <a:t>Rīcības virzieni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7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lv-LV" b="1" dirty="0" smtClean="0">
                <a:latin typeface="Cambria" panose="02040503050406030204" pitchFamily="18" charset="0"/>
              </a:rPr>
              <a:t>Kādi instrumenti mums ir?</a:t>
            </a:r>
            <a:endParaRPr lang="en-US" b="1" dirty="0"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7544" y="1484784"/>
            <a:ext cx="1656184" cy="1274440"/>
            <a:chOff x="467544" y="1484784"/>
            <a:chExt cx="1656184" cy="1274440"/>
          </a:xfrm>
        </p:grpSpPr>
        <p:pic>
          <p:nvPicPr>
            <p:cNvPr id="2050" name="Picture 2" descr="C:\Users\mikelis\Desktop\jaunais\956607-tomat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8478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67544" y="1844824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Zaļais publiskais iepirkums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04248" y="1241653"/>
            <a:ext cx="1914584" cy="1445563"/>
            <a:chOff x="6804248" y="1241653"/>
            <a:chExt cx="1914584" cy="1445563"/>
          </a:xfrm>
        </p:grpSpPr>
        <p:pic>
          <p:nvPicPr>
            <p:cNvPr id="2051" name="Picture 3" descr="C:\Users\mikelis\Desktop\jaunais\FZ8QC1FGYUQTJ9M.MEDIU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096" y="1241653"/>
              <a:ext cx="1284736" cy="96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804248" y="1772816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Instrumenti kvalitātes pārbaudei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15816" y="1412776"/>
            <a:ext cx="1656184" cy="2034512"/>
            <a:chOff x="2771800" y="1412776"/>
            <a:chExt cx="1656184" cy="2034512"/>
          </a:xfrm>
        </p:grpSpPr>
        <p:pic>
          <p:nvPicPr>
            <p:cNvPr id="2057" name="Picture 9" descr="C:\Users\mikelis\Desktop\jaunais\Wholesale-hot-sale-minions-3D-school-bag-for-children-cartoon-despicable-me-boys-schoolbag-fashion-outdoo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528" y="1412776"/>
              <a:ext cx="968127" cy="1219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771800" y="2532888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Aktīvi un ieinteresēti jaunieši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3496" y="2690526"/>
            <a:ext cx="2042320" cy="1652776"/>
            <a:chOff x="251520" y="3050664"/>
            <a:chExt cx="2042320" cy="1652776"/>
          </a:xfrm>
        </p:grpSpPr>
        <p:pic>
          <p:nvPicPr>
            <p:cNvPr id="2053" name="Picture 5" descr="C:\Users\mikelis\Desktop\jaunais\books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170" y="3050664"/>
              <a:ext cx="1074670" cy="93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51520" y="3789040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Arvien augošas zināšanas par pārtiku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15096" y="2852936"/>
            <a:ext cx="1721400" cy="1838112"/>
            <a:chOff x="7099072" y="2924944"/>
            <a:chExt cx="1721400" cy="1838112"/>
          </a:xfrm>
        </p:grpSpPr>
        <p:pic>
          <p:nvPicPr>
            <p:cNvPr id="2052" name="Picture 4" descr="C:\Users\mikelis\Desktop\jaunais\tv-set-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9072" y="2924944"/>
              <a:ext cx="1412231" cy="140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164288" y="3848656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Mediju interese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91524" y="3483331"/>
            <a:ext cx="1726828" cy="2032942"/>
            <a:chOff x="2989188" y="3700314"/>
            <a:chExt cx="1726828" cy="2032942"/>
          </a:xfrm>
        </p:grpSpPr>
        <p:pic>
          <p:nvPicPr>
            <p:cNvPr id="2056" name="Picture 8" descr="C:\Users\mikelis\Desktop\jaunais\cowgoat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188" y="3700314"/>
              <a:ext cx="1726828" cy="125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059832" y="4818856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Arvien augošas zināšanas par ražotājiem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37832" y="3950012"/>
            <a:ext cx="1868744" cy="1095227"/>
            <a:chOff x="4860032" y="4439568"/>
            <a:chExt cx="1868744" cy="1095227"/>
          </a:xfrm>
        </p:grpSpPr>
        <p:pic>
          <p:nvPicPr>
            <p:cNvPr id="2054" name="Picture 6" descr="C:\Users\mikelis\Desktop\jaunais\roy-rspt-stock-pot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676" y="4439568"/>
              <a:ext cx="1129100" cy="1095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860032" y="4608615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Virtuves skolās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18352" y="2228648"/>
            <a:ext cx="1656184" cy="1606328"/>
            <a:chOff x="5118352" y="2228648"/>
            <a:chExt cx="1656184" cy="1606328"/>
          </a:xfrm>
        </p:grpSpPr>
        <p:sp>
          <p:nvSpPr>
            <p:cNvPr id="12" name="Rectangle 11"/>
            <p:cNvSpPr/>
            <p:nvPr/>
          </p:nvSpPr>
          <p:spPr>
            <a:xfrm>
              <a:off x="5118352" y="2920576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Publiskas kampaņas par pārtiku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2055" name="Picture 7" descr="C:\Users\mikelis\Desktop\jaunais\Beidz-spēlēt-pārtikas-cirku_640x30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846" y="2228648"/>
              <a:ext cx="1473196" cy="69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1035008" y="4608705"/>
            <a:ext cx="2304256" cy="1305943"/>
            <a:chOff x="395536" y="4909665"/>
            <a:chExt cx="2304256" cy="1305943"/>
          </a:xfrm>
        </p:grpSpPr>
        <p:sp>
          <p:nvSpPr>
            <p:cNvPr id="17" name="Rectangle 16"/>
            <p:cNvSpPr/>
            <p:nvPr/>
          </p:nvSpPr>
          <p:spPr>
            <a:xfrm>
              <a:off x="395536" y="5301208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Vecāku interese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pic>
          <p:nvPicPr>
            <p:cNvPr id="2058" name="Picture 10" descr="C:\Users\mikelis\Desktop\jaunais\Superman_shield.sv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170" y="4909665"/>
              <a:ext cx="1480622" cy="1111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6752760" y="5223092"/>
            <a:ext cx="2087560" cy="1088136"/>
            <a:chOff x="6865968" y="5301208"/>
            <a:chExt cx="2087560" cy="1088136"/>
          </a:xfrm>
        </p:grpSpPr>
        <p:pic>
          <p:nvPicPr>
            <p:cNvPr id="2059" name="Picture 11" descr="C:\Users\mikelis\Desktop\jaunais\Shure_SM58_LC_SM58_LC_Cardioid_Dynamic_68463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52" y="5301208"/>
              <a:ext cx="1044576" cy="104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865968" y="5474944"/>
              <a:ext cx="1656184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Politiskā interese dažādos līmeņos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14944" y="5207060"/>
            <a:ext cx="1473280" cy="1509156"/>
            <a:chOff x="5114944" y="5207060"/>
            <a:chExt cx="1473280" cy="1509156"/>
          </a:xfrm>
        </p:grpSpPr>
        <p:pic>
          <p:nvPicPr>
            <p:cNvPr id="2061" name="Picture 13" descr="C:\Users\mikelis\Desktop\jaunais\image_13719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44" y="5207060"/>
              <a:ext cx="1112487" cy="1112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5436096" y="5801816"/>
              <a:ext cx="115212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Labie piemēri</a:t>
              </a:r>
              <a:endParaRPr lang="en-US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05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kelis\Desktop\bsc\99_other\160205_LU_konference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79" y="2511184"/>
            <a:ext cx="194748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36273"/>
            <a:ext cx="7995120" cy="1470025"/>
          </a:xfrm>
        </p:spPr>
        <p:txBody>
          <a:bodyPr>
            <a:noAutofit/>
          </a:bodyPr>
          <a:lstStyle/>
          <a:p>
            <a:pPr algn="l"/>
            <a:r>
              <a:rPr lang="lv-LV" sz="5000" b="1" dirty="0" smtClean="0">
                <a:latin typeface="Cambria" panose="02040503050406030204" pitchFamily="18" charset="0"/>
              </a:rPr>
              <a:t>Paldies</a:t>
            </a:r>
            <a:endParaRPr lang="en-US" sz="50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377272"/>
            <a:ext cx="4608512" cy="13925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lv-LV" sz="2400" dirty="0" smtClean="0">
                <a:latin typeface="Cambria" panose="02040503050406030204" pitchFamily="18" charset="0"/>
              </a:rPr>
              <a:t>Miķelis </a:t>
            </a:r>
            <a:r>
              <a:rPr lang="lv-LV" sz="2400" dirty="0" err="1" smtClean="0">
                <a:latin typeface="Cambria" panose="02040503050406030204" pitchFamily="18" charset="0"/>
              </a:rPr>
              <a:t>Grīviņš</a:t>
            </a:r>
            <a:r>
              <a:rPr lang="lv-LV" sz="2400" dirty="0" smtClean="0">
                <a:latin typeface="Cambria" panose="02040503050406030204" pitchFamily="18" charset="0"/>
              </a:rPr>
              <a:t>, </a:t>
            </a:r>
            <a:r>
              <a:rPr lang="lv-LV" sz="2400" dirty="0" err="1" smtClean="0">
                <a:latin typeface="Cambria" panose="02040503050406030204" pitchFamily="18" charset="0"/>
              </a:rPr>
              <a:t>dr.soc</a:t>
            </a:r>
            <a:endParaRPr lang="lv-LV" sz="2400" dirty="0" smtClean="0">
              <a:latin typeface="Cambria" panose="02040503050406030204" pitchFamily="18" charset="0"/>
            </a:endParaRPr>
          </a:p>
          <a:p>
            <a:pPr algn="l"/>
            <a:r>
              <a:rPr lang="lv-LV" sz="2400" dirty="0" err="1" smtClean="0">
                <a:latin typeface="Cambria" panose="02040503050406030204" pitchFamily="18" charset="0"/>
              </a:rPr>
              <a:t>Baltic</a:t>
            </a:r>
            <a:r>
              <a:rPr lang="lv-LV" sz="2400" dirty="0" smtClean="0">
                <a:latin typeface="Cambria" panose="02040503050406030204" pitchFamily="18" charset="0"/>
              </a:rPr>
              <a:t> </a:t>
            </a:r>
            <a:r>
              <a:rPr lang="lv-LV" sz="2400" dirty="0" err="1" smtClean="0">
                <a:latin typeface="Cambria" panose="02040503050406030204" pitchFamily="18" charset="0"/>
              </a:rPr>
              <a:t>Studies</a:t>
            </a:r>
            <a:r>
              <a:rPr lang="lv-LV" sz="2400" dirty="0" smtClean="0">
                <a:latin typeface="Cambria" panose="02040503050406030204" pitchFamily="18" charset="0"/>
              </a:rPr>
              <a:t> </a:t>
            </a:r>
            <a:r>
              <a:rPr lang="lv-LV" sz="2400" dirty="0" err="1" smtClean="0">
                <a:latin typeface="Cambria" panose="02040503050406030204" pitchFamily="18" charset="0"/>
              </a:rPr>
              <a:t>Centre</a:t>
            </a:r>
            <a:r>
              <a:rPr lang="lv-LV" sz="2400" dirty="0" smtClean="0">
                <a:latin typeface="Cambria" panose="02040503050406030204" pitchFamily="18" charset="0"/>
              </a:rPr>
              <a:t>, </a:t>
            </a:r>
            <a:r>
              <a:rPr lang="lv-LV" sz="2400" dirty="0" err="1" smtClean="0">
                <a:latin typeface="Cambria" panose="02040503050406030204" pitchFamily="18" charset="0"/>
              </a:rPr>
              <a:t>researcher</a:t>
            </a:r>
            <a:endParaRPr lang="lv-LV" sz="2400" dirty="0">
              <a:latin typeface="Cambria" panose="02040503050406030204" pitchFamily="18" charset="0"/>
            </a:endParaRPr>
          </a:p>
          <a:p>
            <a:pPr algn="l"/>
            <a:r>
              <a:rPr lang="lv-LV" sz="2400" dirty="0" err="1" smtClean="0">
                <a:latin typeface="Cambria" panose="02040503050406030204" pitchFamily="18" charset="0"/>
              </a:rPr>
              <a:t>mail</a:t>
            </a:r>
            <a:r>
              <a:rPr lang="lv-LV" sz="2400" dirty="0" smtClean="0">
                <a:latin typeface="Cambria" panose="02040503050406030204" pitchFamily="18" charset="0"/>
              </a:rPr>
              <a:t>: </a:t>
            </a:r>
            <a:r>
              <a:rPr lang="lv-LV" sz="2400" dirty="0" err="1" smtClean="0">
                <a:latin typeface="Cambria" panose="02040503050406030204" pitchFamily="18" charset="0"/>
              </a:rPr>
              <a:t>mikelis.grivins@gmail.com</a:t>
            </a:r>
            <a:endParaRPr lang="lv-LV" sz="2400" dirty="0" smtClean="0">
              <a:latin typeface="Cambria" panose="02040503050406030204" pitchFamily="18" charset="0"/>
            </a:endParaRPr>
          </a:p>
          <a:p>
            <a:pPr algn="l"/>
            <a:r>
              <a:rPr lang="lv-LV" sz="2400" dirty="0" err="1" smtClean="0">
                <a:latin typeface="Cambria" panose="02040503050406030204" pitchFamily="18" charset="0"/>
              </a:rPr>
              <a:t>web</a:t>
            </a:r>
            <a:r>
              <a:rPr lang="lv-LV" sz="2400" dirty="0" smtClean="0">
                <a:latin typeface="Cambria" panose="02040503050406030204" pitchFamily="18" charset="0"/>
              </a:rPr>
              <a:t>: </a:t>
            </a:r>
            <a:r>
              <a:rPr lang="lv-LV" sz="2400" dirty="0" err="1" smtClean="0">
                <a:latin typeface="Cambria" panose="02040503050406030204" pitchFamily="18" charset="0"/>
              </a:rPr>
              <a:t>www.bscresearch.lv</a:t>
            </a:r>
            <a:endParaRPr lang="lv-LV" sz="2400" dirty="0" smtClean="0">
              <a:latin typeface="Cambria" panose="02040503050406030204" pitchFamily="18" charset="0"/>
            </a:endParaRPr>
          </a:p>
          <a:p>
            <a:pPr algn="l"/>
            <a:r>
              <a:rPr lang="lv-LV" sz="2400" dirty="0" smtClean="0">
                <a:latin typeface="Cambria" panose="02040503050406030204" pitchFamily="18" charset="0"/>
              </a:rPr>
              <a:t>Rīga,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9044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kelis\Desktop\bsc\TRANSMANGO\wp6\interviews\b86755a8e0f54ab43618309958954259.728x47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759" y="3068960"/>
            <a:ext cx="5112241" cy="37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lv-LV" b="1" dirty="0" smtClean="0">
                <a:latin typeface="Cambria" panose="02040503050406030204" pitchFamily="18" charset="0"/>
              </a:rPr>
              <a:t>Neliels ievads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Cambria" panose="02040503050406030204" pitchFamily="18" charset="0"/>
              </a:rPr>
              <a:t>Ilustrētie dati iegūti EU FP7 </a:t>
            </a:r>
            <a:r>
              <a:rPr lang="lv-LV" dirty="0" err="1" smtClean="0">
                <a:latin typeface="Cambria" panose="02040503050406030204" pitchFamily="18" charset="0"/>
              </a:rPr>
              <a:t>Transmango</a:t>
            </a:r>
            <a:r>
              <a:rPr lang="lv-LV" dirty="0" smtClean="0">
                <a:latin typeface="Cambria" panose="02040503050406030204" pitchFamily="18" charset="0"/>
              </a:rPr>
              <a:t> projekta ietvaros.</a:t>
            </a:r>
          </a:p>
          <a:p>
            <a:pPr marL="0" indent="0">
              <a:buNone/>
            </a:pPr>
            <a:endParaRPr lang="lv-LV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lv-LV" dirty="0" smtClean="0">
                <a:latin typeface="Cambria" panose="02040503050406030204" pitchFamily="18" charset="0"/>
              </a:rPr>
              <a:t>Trīs lietas, par kurām es runāšu:</a:t>
            </a:r>
          </a:p>
          <a:p>
            <a:r>
              <a:rPr lang="lv-LV" dirty="0" smtClean="0">
                <a:latin typeface="Cambria" panose="02040503050406030204" pitchFamily="18" charset="0"/>
              </a:rPr>
              <a:t>Situācija šobrīd;</a:t>
            </a:r>
          </a:p>
          <a:p>
            <a:r>
              <a:rPr lang="lv-LV" dirty="0" smtClean="0">
                <a:latin typeface="Cambria" panose="02040503050406030204" pitchFamily="18" charset="0"/>
              </a:rPr>
              <a:t>Skolu ēdināšanas politika;</a:t>
            </a:r>
          </a:p>
          <a:p>
            <a:r>
              <a:rPr lang="lv-LV" dirty="0" smtClean="0">
                <a:latin typeface="Cambria" panose="02040503050406030204" pitchFamily="18" charset="0"/>
              </a:rPr>
              <a:t>Rīcības virzieni.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lv-LV" b="1" dirty="0" smtClean="0">
                <a:latin typeface="Cambria" panose="02040503050406030204" pitchFamily="18" charset="0"/>
              </a:rPr>
              <a:t>Skolu ēdināšana (skolēnu %)</a:t>
            </a:r>
            <a:endParaRPr lang="en-US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8267194"/>
              </p:ext>
            </p:extLst>
          </p:nvPr>
        </p:nvGraphicFramePr>
        <p:xfrm>
          <a:off x="179512" y="188640"/>
          <a:ext cx="468052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0"/>
            <a:ext cx="4320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400" dirty="0" smtClean="0">
                <a:latin typeface="Cambria" panose="02040503050406030204" pitchFamily="18" charset="0"/>
              </a:rPr>
              <a:t>- Šīs aplēses ir balstītas uz datiem, kuros var būt kļūdas, bet kopumā tiem vajadzētu reprezentēt esošo situāciju.</a:t>
            </a:r>
          </a:p>
          <a:p>
            <a:pPr marL="0" indent="0">
              <a:buNone/>
            </a:pPr>
            <a:r>
              <a:rPr lang="lv-LV" sz="2400" dirty="0" smtClean="0">
                <a:latin typeface="Cambria" panose="02040503050406030204" pitchFamily="18" charset="0"/>
              </a:rPr>
              <a:t>- Mazi pašvaldības ēdinātāji galvenokārt darbojas mazajās skolās (zem 100 skolēni).</a:t>
            </a:r>
          </a:p>
          <a:p>
            <a:pPr marL="0" indent="0">
              <a:buNone/>
            </a:pPr>
            <a:r>
              <a:rPr lang="lv-LV" sz="2400" dirty="0" smtClean="0">
                <a:latin typeface="Cambria" panose="02040503050406030204" pitchFamily="18" charset="0"/>
              </a:rPr>
              <a:t>- Lielie TOP10 ēdinātāji galvenokārt darbojas lielajās skolās (virs 300 skolēniem).</a:t>
            </a:r>
          </a:p>
          <a:p>
            <a:pPr marL="0" indent="0">
              <a:buNone/>
            </a:pPr>
            <a:r>
              <a:rPr lang="lv-LV" sz="2400" dirty="0" smtClean="0">
                <a:latin typeface="Cambria" panose="02040503050406030204" pitchFamily="18" charset="0"/>
              </a:rPr>
              <a:t>- Kopumā šķiet, ka lielie uzņēmumi iegūst arvien stabilāku vietu.</a:t>
            </a:r>
          </a:p>
          <a:p>
            <a:pPr marL="0" indent="0">
              <a:buNone/>
            </a:pPr>
            <a:r>
              <a:rPr lang="lv-LV" sz="2400" dirty="0" smtClean="0">
                <a:latin typeface="Cambria" panose="02040503050406030204" pitchFamily="18" charset="0"/>
              </a:rPr>
              <a:t>- Dati ļauj izdarīt secinājumus par skolu ēdinātāju stratēģijām un sadarbību ar pašvaldībām.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5696" y="6201880"/>
            <a:ext cx="504056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Dati: PVD datu bāzes un IZM dati par izglītības iestādēm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0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lv-LV" b="1" dirty="0" smtClean="0">
                <a:latin typeface="Cambria" panose="02040503050406030204" pitchFamily="18" charset="0"/>
              </a:rPr>
              <a:t>TOP 10 uzņēmumi</a:t>
            </a:r>
            <a:endParaRPr lang="en-US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048429"/>
              </p:ext>
            </p:extLst>
          </p:nvPr>
        </p:nvGraphicFramePr>
        <p:xfrm>
          <a:off x="107504" y="1397000"/>
          <a:ext cx="885698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512168"/>
                <a:gridCol w="648072"/>
                <a:gridCol w="648072"/>
                <a:gridCol w="648072"/>
                <a:gridCol w="504056"/>
                <a:gridCol w="720080"/>
                <a:gridCol w="648072"/>
                <a:gridCol w="309634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Nosaukums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</a:t>
                      </a:r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kol</a:t>
                      </a:r>
                      <a:r>
                        <a:rPr lang="lv-LV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 </a:t>
                      </a:r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skaits 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</a:t>
                      </a:r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kolu skaits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</a:t>
                      </a:r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kolēnu </a:t>
                      </a:r>
                      <a:endParaRPr lang="lv-LV" sz="1200" b="1" i="0" u="none" strike="noStrike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b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Skaits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 no visiem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Apgro</a:t>
                      </a:r>
                      <a:r>
                        <a:rPr lang="lv-LV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zījums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Peļņa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Komentārs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"Žaks-2"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14722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1961468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-75731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Koncentrējas uz Rīgu un Pierīgu. Darbojas ar skolu ēdināšanu.</a:t>
                      </a:r>
                      <a:endParaRPr lang="lv-LV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"Baltic Restaurants Latvia"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13558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5.70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11689058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336005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Koncentrējas uz Rīgu un </a:t>
                      </a:r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Pierīgu</a:t>
                      </a:r>
                      <a:r>
                        <a:rPr lang="lv-LV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 Plašāka starptautiska ēdinātāja sastāvdaļa. 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Fristar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"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12259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5.15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2290234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108470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Principā Rīga, bet ir arī Carnikavā un Jelgavā. Darbojas ar skolu ēdināšanu.</a:t>
                      </a:r>
                      <a:endParaRPr lang="lv-LV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Aniva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"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9245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3.88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3510496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54977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Koncentrējas uz Zemgali, nedaudz Rīgā. Ļoti veiksmīgs Bauskā un Ķekavā. Papildu ēdināšanai darbojas arī pārtikas tirdzniecībā.</a:t>
                      </a:r>
                      <a:endParaRPr lang="lv-LV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"IRG"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7830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3.29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1487869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2501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Centrs Tukumā, bet izplešas apkārt. Darbojas ar skolu ēdināšanu.</a:t>
                      </a:r>
                      <a:endParaRPr lang="lv-LV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"Skolu ēdināšanas serviss"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5741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2.41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439520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672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Darbojas tikai Rīgā. Darbojas ar skolu ēdināšanu.</a:t>
                      </a:r>
                      <a:endParaRPr lang="lv-LV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"Malta L"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4552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1.91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330781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-5649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Darbojas tikai Rīgā.</a:t>
                      </a:r>
                      <a:endParaRPr lang="lv-LV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"Kantīne B"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3868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1.63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1839181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121535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Darbojas tikai Valmierā. Ir ar skolu nesaistītas ēdināšanas iestādes.</a:t>
                      </a:r>
                      <a:endParaRPr lang="lv-LV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"Māras Lācis"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3586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1.51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948536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2428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Darbojas tikai Liepājā. Darbojas ar skolu ēdināšanu.</a:t>
                      </a:r>
                      <a:endParaRPr lang="lv-LV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SIA "Zālītes A"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3138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1.32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1104505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-42381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Darbojas galvenokārt Liepājā. Papildu ēdināšanai darbojas arī pārtikas tirdzniecībā.</a:t>
                      </a:r>
                      <a:endParaRPr lang="lv-LV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600464" y="6201880"/>
            <a:ext cx="571835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Dati: PVD datu bāzes un IZM dati par izglītības iestādēm un Lursoft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lv-LV" b="1" dirty="0" smtClean="0">
                <a:latin typeface="Cambria" panose="02040503050406030204" pitchFamily="18" charset="0"/>
              </a:rPr>
              <a:t>Par skaidrojumiem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8523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dirty="0">
                <a:latin typeface="Cambria" panose="02040503050406030204" pitchFamily="18" charset="0"/>
              </a:rPr>
              <a:t>A</a:t>
            </a:r>
            <a:r>
              <a:rPr lang="lv-LV" dirty="0" smtClean="0">
                <a:latin typeface="Cambria" panose="02040503050406030204" pitchFamily="18" charset="0"/>
              </a:rPr>
              <a:t>nalizēt situāciju jebkurā līmenī ir ļoti grūti, jo:</a:t>
            </a:r>
          </a:p>
          <a:p>
            <a:r>
              <a:rPr lang="lv-LV" dirty="0" smtClean="0">
                <a:latin typeface="Cambria" panose="02040503050406030204" pitchFamily="18" charset="0"/>
              </a:rPr>
              <a:t>Dokumentācija par ēdināšanu krājas vienlaicīgi dažādās vietās;</a:t>
            </a:r>
          </a:p>
          <a:p>
            <a:r>
              <a:rPr lang="lv-LV" dirty="0" smtClean="0">
                <a:latin typeface="Cambria" panose="02040503050406030204" pitchFamily="18" charset="0"/>
              </a:rPr>
              <a:t>Uzkrātie dati par kopējo situāciju tiek vāji kontrolēti;</a:t>
            </a:r>
          </a:p>
          <a:p>
            <a:r>
              <a:rPr lang="lv-LV" dirty="0" smtClean="0">
                <a:latin typeface="Cambria" panose="02040503050406030204" pitchFamily="18" charset="0"/>
              </a:rPr>
              <a:t>Iepirkumu dokumentācija neļauj izdarīt secinājumus par reformu efektivitāti.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0112" y="2060848"/>
            <a:ext cx="3240360" cy="360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Problemātiskie dati:</a:t>
            </a:r>
          </a:p>
          <a:p>
            <a:pPr marL="285750" indent="-285750" algn="ctr">
              <a:buFontTx/>
              <a:buChar char="-"/>
            </a:pPr>
            <a:r>
              <a:rPr lang="lv-LV" dirty="0" smtClean="0">
                <a:solidFill>
                  <a:schemeClr val="tx1"/>
                </a:solidFill>
                <a:latin typeface="Cambria" panose="02040503050406030204" pitchFamily="18" charset="0"/>
              </a:rPr>
              <a:t>Datos par skolu ēdināšanu nesakrīt skolu adreses ar IZM sniegtajām adresēm;</a:t>
            </a:r>
          </a:p>
          <a:p>
            <a:pPr marL="285750" indent="-285750" algn="ctr">
              <a:buFontTx/>
              <a:buChar char="-"/>
            </a:pPr>
            <a:r>
              <a:rPr lang="lv-LV" dirty="0" smtClean="0">
                <a:solidFill>
                  <a:schemeClr val="tx1"/>
                </a:solidFill>
                <a:latin typeface="Cambria" panose="02040503050406030204" pitchFamily="18" charset="0"/>
              </a:rPr>
              <a:t>Dažas no sarakstā esošajām skolām ir likvidētas, bet citas – reorganizētas;</a:t>
            </a:r>
          </a:p>
          <a:p>
            <a:pPr marL="285750" indent="-285750" algn="ctr">
              <a:buFontTx/>
              <a:buChar char="-"/>
            </a:pPr>
            <a:r>
              <a:rPr lang="lv-LV" dirty="0" smtClean="0">
                <a:solidFill>
                  <a:schemeClr val="tx1"/>
                </a:solidFill>
                <a:latin typeface="Cambria" panose="02040503050406030204" pitchFamily="18" charset="0"/>
              </a:rPr>
              <a:t>Saraksti ir nekonsekventi, ja skatās, kuras izglītības iestādes ir ieļautas;</a:t>
            </a:r>
          </a:p>
          <a:p>
            <a:pPr marL="285750" indent="-285750" algn="ctr">
              <a:buFontTx/>
              <a:buChar char="-"/>
            </a:pPr>
            <a:r>
              <a:rPr lang="lv-LV" dirty="0" smtClean="0">
                <a:solidFill>
                  <a:schemeClr val="tx1"/>
                </a:solidFill>
                <a:latin typeface="Cambria" panose="02040503050406030204" pitchFamily="18" charset="0"/>
              </a:rPr>
              <a:t>Arī jēdzieni ir lietoti nekonsekventi.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828800"/>
            <a:ext cx="5486400" cy="3200400"/>
          </a:xfrm>
          <a:prstGeom prst="rect">
            <a:avLst/>
          </a:prstGeom>
        </p:spPr>
      </p:sp>
      <p:sp>
        <p:nvSpPr>
          <p:cNvPr id="6" name="Isosceles Triangle 5"/>
          <p:cNvSpPr/>
          <p:nvPr/>
        </p:nvSpPr>
        <p:spPr>
          <a:xfrm>
            <a:off x="3131840" y="2230970"/>
            <a:ext cx="3312368" cy="26978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lv-LV" sz="24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  <a:cs typeface="Times New Roman"/>
              </a:rPr>
              <a:t>Skolu maltītes</a:t>
            </a:r>
            <a:endParaRPr lang="en-US" sz="2400" dirty="0">
              <a:effectLst/>
              <a:latin typeface="Cambria" panose="02040503050406030204" pitchFamily="18" charset="0"/>
              <a:ea typeface="MS PGothic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1792224"/>
            <a:ext cx="1786448" cy="449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Iepirkums</a:t>
            </a:r>
            <a:endParaRPr lang="en-US" sz="2400" dirty="0">
              <a:effectLst/>
              <a:latin typeface="Cambria" panose="02040503050406030204" pitchFamily="18" charset="0"/>
              <a:ea typeface="MS PGothic"/>
            </a:endParaRPr>
          </a:p>
        </p:txBody>
      </p:sp>
      <p:sp>
        <p:nvSpPr>
          <p:cNvPr id="8" name="Line Callout 3 (Accent Bar) 7"/>
          <p:cNvSpPr/>
          <p:nvPr/>
        </p:nvSpPr>
        <p:spPr>
          <a:xfrm>
            <a:off x="6221676" y="2429256"/>
            <a:ext cx="2922324" cy="1150620"/>
          </a:xfrm>
          <a:prstGeom prst="accentCallout3">
            <a:avLst>
              <a:gd name="adj1" fmla="val 20277"/>
              <a:gd name="adj2" fmla="val 1946"/>
              <a:gd name="adj3" fmla="val 19872"/>
              <a:gd name="adj4" fmla="val -14937"/>
              <a:gd name="adj5" fmla="val -31887"/>
              <a:gd name="adj6" fmla="val -14678"/>
              <a:gd name="adj7" fmla="val -31760"/>
              <a:gd name="adj8" fmla="val -24666"/>
            </a:avLst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  <a:cs typeface="Times New Roman"/>
              </a:rPr>
              <a:t>Šobrīd uz tirgu vērsts instruments.</a:t>
            </a:r>
            <a:endParaRPr lang="en-US" sz="1200" dirty="0">
              <a:effectLst/>
              <a:latin typeface="Cambria" panose="02040503050406030204" pitchFamily="18" charset="0"/>
              <a:ea typeface="MS PGothic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  <a:cs typeface="Times New Roman"/>
              </a:rPr>
              <a:t>Politika: Publiskais iepirkums</a:t>
            </a:r>
            <a:endParaRPr lang="en-US" sz="1200" dirty="0">
              <a:effectLst/>
              <a:latin typeface="Cambria" panose="02040503050406030204" pitchFamily="18" charset="0"/>
              <a:ea typeface="MS PGothic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  <a:cs typeface="Times New Roman"/>
              </a:rPr>
              <a:t>Galvenais veicinātājs: Zemkopības ministrija</a:t>
            </a:r>
            <a:endParaRPr lang="en-US" sz="1200" dirty="0">
              <a:effectLst/>
              <a:latin typeface="Cambria" panose="02040503050406030204" pitchFamily="18" charset="0"/>
              <a:ea typeface="MS PGothic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  <a:cs typeface="Times New Roman"/>
              </a:rPr>
              <a:t>Galvenā kritika:</a:t>
            </a:r>
            <a:endParaRPr lang="en-US" sz="1200" dirty="0">
              <a:effectLst/>
              <a:latin typeface="Cambria" panose="02040503050406030204" pitchFamily="18" charset="0"/>
              <a:ea typeface="MS PGothic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/>
                <a:cs typeface="Times New Roman"/>
              </a:rPr>
              <a:t>Centrālie jautājumi: ekonomiskās intereses aizsedz citus skolu maltīšu aspektus; praktiskas pieredzes nepieciešamība; konkurences kritēriji; vāja un nesaskaņota kontrole</a:t>
            </a:r>
            <a:endParaRPr lang="en-US" sz="1200" dirty="0">
              <a:effectLst/>
              <a:latin typeface="Cambria" panose="02040503050406030204" pitchFamily="18" charset="0"/>
              <a:ea typeface="MS PGothic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4382" y="4141108"/>
            <a:ext cx="1958692" cy="88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Bezmaksas maltītes</a:t>
            </a:r>
            <a:endParaRPr lang="en-US" sz="2400" dirty="0">
              <a:effectLst/>
              <a:latin typeface="Cambria" panose="02040503050406030204" pitchFamily="18" charset="0"/>
              <a:ea typeface="MS PGothic"/>
            </a:endParaRPr>
          </a:p>
        </p:txBody>
      </p:sp>
      <p:sp>
        <p:nvSpPr>
          <p:cNvPr id="10" name="Line Callout 3 (Accent Bar) 9"/>
          <p:cNvSpPr/>
          <p:nvPr/>
        </p:nvSpPr>
        <p:spPr>
          <a:xfrm>
            <a:off x="179512" y="5157544"/>
            <a:ext cx="4392488" cy="1629544"/>
          </a:xfrm>
          <a:prstGeom prst="accentCallout3">
            <a:avLst>
              <a:gd name="adj1" fmla="val 19514"/>
              <a:gd name="adj2" fmla="val 1946"/>
              <a:gd name="adj3" fmla="val 20139"/>
              <a:gd name="adj4" fmla="val -2010"/>
              <a:gd name="adj5" fmla="val -46475"/>
              <a:gd name="adj6" fmla="val -2370"/>
              <a:gd name="adj7" fmla="val -46536"/>
              <a:gd name="adj8" fmla="val 25730"/>
            </a:avLst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Uz labklājību un vienlīdzību vērsts instruments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Politika: MK noteikumi par brīvpusdienām, pašvaldību noteikumi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Galvenais atbalstītājs: Labklājības ministrija, pašvaldības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Galvenā kritika: nav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/>
              </a:rPr>
              <a:t>Centrālie jautājumi</a:t>
            </a: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: zems finansējums, augoša nevienlīdzība starp pašvaldībām, nemotivēti piegādātāji, vājas zināšanas par veidiem, kā veicināt skolēnu interesi par maltītēm, 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6216" y="4265312"/>
            <a:ext cx="1623824" cy="576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lv-LV" sz="2400" b="1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Pārtikas kvalitāte</a:t>
            </a:r>
            <a:endParaRPr lang="en-US" sz="2400" dirty="0">
              <a:effectLst/>
              <a:latin typeface="Cambria" panose="02040503050406030204" pitchFamily="18" charset="0"/>
              <a:ea typeface="MS PGothic"/>
            </a:endParaRPr>
          </a:p>
        </p:txBody>
      </p:sp>
      <p:sp>
        <p:nvSpPr>
          <p:cNvPr id="12" name="Line Callout 3 (Accent Bar) 11"/>
          <p:cNvSpPr/>
          <p:nvPr/>
        </p:nvSpPr>
        <p:spPr>
          <a:xfrm>
            <a:off x="4427984" y="5466084"/>
            <a:ext cx="4392488" cy="1089660"/>
          </a:xfrm>
          <a:prstGeom prst="accentCallout3">
            <a:avLst>
              <a:gd name="adj1" fmla="val 18290"/>
              <a:gd name="adj2" fmla="val 100306"/>
              <a:gd name="adj3" fmla="val 18371"/>
              <a:gd name="adj4" fmla="val 105102"/>
              <a:gd name="adj5" fmla="val -102859"/>
              <a:gd name="adj6" fmla="val 105147"/>
              <a:gd name="adj7" fmla="val -102835"/>
              <a:gd name="adj8" fmla="val 78474"/>
            </a:avLst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Uz sabiedrības veselību un tirgus pārmaiņām vērsts instruments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Politika: noteikumi, kuri regulē skolu ēdināšanu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/>
              </a:rPr>
              <a:t>Galvenais veicinātājs</a:t>
            </a: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: Veselības ministrija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Galvenā kritika: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lv-LV" sz="120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MS PGothic"/>
              </a:rPr>
              <a:t>Centrālie jautājumi: produktu trūkums, uzņēmēju sagatavotības līmenis, ierobežojoši darījumi starp skolām un piegādātājiem, atkarība no agrāk pieņemtiem lēmumiem, finansējums</a:t>
            </a:r>
            <a:endParaRPr lang="en-US" sz="1200" dirty="0">
              <a:effectLst/>
              <a:latin typeface="Cambria" panose="02040503050406030204" pitchFamily="18" charset="0"/>
              <a:ea typeface="MS P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1703070"/>
            <a:ext cx="3168352" cy="215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lv-LV" sz="1600" b="1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MS PGothic"/>
                <a:cs typeface="Times New Roman"/>
              </a:rPr>
              <a:t>Kopīgais:</a:t>
            </a:r>
            <a:endParaRPr lang="en-US" sz="1600" dirty="0">
              <a:solidFill>
                <a:schemeClr val="tx1"/>
              </a:solidFill>
              <a:effectLst/>
              <a:latin typeface="Cambria" panose="02040503050406030204" pitchFamily="18" charset="0"/>
              <a:ea typeface="MS PGothic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lv-LV" sz="16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MS PGothic"/>
                <a:cs typeface="Times New Roman"/>
              </a:rPr>
              <a:t>- Visas prakses ievieš pašvaldība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lv-LV" sz="16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MS PGothic"/>
                <a:cs typeface="Times New Roman"/>
              </a:rPr>
              <a:t>- Visos gadījumos ir viens ieinteresēto pušu loks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lv-LV" sz="16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MS PGothic"/>
                <a:cs typeface="Times New Roman"/>
              </a:rPr>
              <a:t>- Visos gadījumos ir novērojams pārrāvums starp skolu un pašvaldību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b="1" dirty="0" smtClean="0">
                <a:latin typeface="Cambria" panose="02040503050406030204" pitchFamily="18" charset="0"/>
              </a:rPr>
              <a:t>Politikas </a:t>
            </a:r>
            <a:r>
              <a:rPr lang="lv-LV" b="1" dirty="0" err="1" smtClean="0">
                <a:latin typeface="Cambria" panose="02040503050406030204" pitchFamily="18" charset="0"/>
              </a:rPr>
              <a:t>salāgojamība</a:t>
            </a:r>
            <a:endParaRPr 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7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lv-LV" b="1" dirty="0" smtClean="0">
                <a:latin typeface="Cambria" panose="02040503050406030204" pitchFamily="18" charset="0"/>
              </a:rPr>
              <a:t>Noteikumu ķīlis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smtClean="0">
                <a:latin typeface="Cambria" panose="02040503050406030204" pitchFamily="18" charset="0"/>
              </a:rPr>
              <a:t>Pēdējo gadu laikā skolu ēdināšana ir piedzīvojusi arvien ciešāku regulējumu.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27584" y="4140696"/>
            <a:ext cx="7560840" cy="2393184"/>
            <a:chOff x="827584" y="4140696"/>
            <a:chExt cx="7560840" cy="2393184"/>
          </a:xfrm>
        </p:grpSpPr>
        <p:sp>
          <p:nvSpPr>
            <p:cNvPr id="25" name="Right Triangle 24"/>
            <p:cNvSpPr/>
            <p:nvPr/>
          </p:nvSpPr>
          <p:spPr>
            <a:xfrm>
              <a:off x="3275856" y="5013176"/>
              <a:ext cx="3744416" cy="1008112"/>
            </a:xfrm>
            <a:prstGeom prst="rtTriangle">
              <a:avLst/>
            </a:prstGeom>
            <a:solidFill>
              <a:schemeClr val="accent6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>
              <a:off x="2267744" y="4625977"/>
              <a:ext cx="5760640" cy="1628980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>
              <a:off x="899592" y="4176908"/>
              <a:ext cx="7272808" cy="2097240"/>
            </a:xfrm>
            <a:prstGeom prst="rtTriangle">
              <a:avLst/>
            </a:prstGeom>
            <a:solidFill>
              <a:srgbClr val="92D05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827584" y="6309320"/>
              <a:ext cx="7560840" cy="36004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829794" y="4140696"/>
              <a:ext cx="0" cy="2168624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95736" y="6201932"/>
              <a:ext cx="6192688" cy="36004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2195736" y="4509120"/>
              <a:ext cx="9053" cy="1696692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03848" y="6084243"/>
              <a:ext cx="5184576" cy="36004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3212901" y="4797152"/>
              <a:ext cx="1" cy="130290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067944" y="4140696"/>
              <a:ext cx="2" cy="2393184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 rot="19113181">
            <a:off x="64274" y="347944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latin typeface="Cambria" panose="02040503050406030204" pitchFamily="18" charset="0"/>
                <a:cs typeface="Arial" panose="020B0604020202020204" pitchFamily="34" charset="0"/>
              </a:rPr>
              <a:t>MK noteikumi par uztura normām</a:t>
            </a:r>
            <a:endParaRPr lang="en-US" sz="1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9113181">
            <a:off x="1230149" y="417196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latin typeface="Cambria" panose="02040503050406030204" pitchFamily="18" charset="0"/>
                <a:cs typeface="Arial" panose="020B0604020202020204" pitchFamily="34" charset="0"/>
              </a:rPr>
              <a:t>ZPI</a:t>
            </a:r>
            <a:endParaRPr lang="en-US" sz="1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113181">
            <a:off x="2348805" y="422297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latin typeface="Cambria" panose="02040503050406030204" pitchFamily="18" charset="0"/>
                <a:cs typeface="Arial" panose="020B0604020202020204" pitchFamily="34" charset="0"/>
              </a:rPr>
              <a:t>MK </a:t>
            </a:r>
            <a:r>
              <a:rPr lang="lv-LV" sz="1400" dirty="0" err="1" smtClean="0">
                <a:latin typeface="Cambria" panose="02040503050406030204" pitchFamily="18" charset="0"/>
                <a:cs typeface="Arial" panose="020B0604020202020204" pitchFamily="34" charset="0"/>
              </a:rPr>
              <a:t>noteikmi</a:t>
            </a:r>
            <a:r>
              <a:rPr lang="lv-LV" sz="1400" dirty="0" smtClean="0">
                <a:latin typeface="Cambria" panose="02040503050406030204" pitchFamily="18" charset="0"/>
                <a:cs typeface="Arial" panose="020B0604020202020204" pitchFamily="34" charset="0"/>
              </a:rPr>
              <a:t> par </a:t>
            </a:r>
            <a:r>
              <a:rPr lang="lv-LV" sz="1400" dirty="0" err="1" smtClean="0">
                <a:latin typeface="Cambria" panose="02040503050406030204" pitchFamily="18" charset="0"/>
                <a:cs typeface="Arial" panose="020B0604020202020204" pitchFamily="34" charset="0"/>
              </a:rPr>
              <a:t>uztra</a:t>
            </a:r>
            <a:r>
              <a:rPr lang="lv-LV" sz="1400" dirty="0" smtClean="0">
                <a:latin typeface="Cambria" panose="02040503050406030204" pitchFamily="18" charset="0"/>
                <a:cs typeface="Arial" panose="020B0604020202020204" pitchFamily="34" charset="0"/>
              </a:rPr>
              <a:t> normām</a:t>
            </a:r>
            <a:endParaRPr lang="en-US" sz="1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7071" y="406801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latin typeface="Cambria" panose="02040503050406030204" pitchFamily="18" charset="0"/>
                <a:cs typeface="Arial" panose="020B0604020202020204" pitchFamily="34" charset="0"/>
              </a:rPr>
              <a:t>Šī brīža pauze</a:t>
            </a:r>
            <a:endParaRPr lang="en-US" sz="1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05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kelis\Desktop\bsc\99_other\160205_LU_konference\40ba3621d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1323624"/>
            <a:ext cx="2808312" cy="505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lv-LV" b="1" dirty="0" smtClean="0">
                <a:latin typeface="Cambria" panose="02040503050406030204" pitchFamily="18" charset="0"/>
              </a:rPr>
              <a:t>Sekas vājai </a:t>
            </a:r>
            <a:r>
              <a:rPr lang="lv-LV" b="1" dirty="0" err="1" smtClean="0">
                <a:latin typeface="Cambria" panose="02040503050406030204" pitchFamily="18" charset="0"/>
              </a:rPr>
              <a:t>salāgojamībai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85313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lv-LV" dirty="0" smtClean="0">
                <a:latin typeface="Cambria" panose="02040503050406030204" pitchFamily="18" charset="0"/>
              </a:rPr>
              <a:t>Skolu ēdināšana tiek arvien skrupulozāk regulēta;</a:t>
            </a:r>
          </a:p>
          <a:p>
            <a:pPr>
              <a:buFontTx/>
              <a:buChar char="-"/>
            </a:pPr>
            <a:r>
              <a:rPr lang="lv-LV" dirty="0" smtClean="0">
                <a:latin typeface="Cambria" panose="02040503050406030204" pitchFamily="18" charset="0"/>
              </a:rPr>
              <a:t>Vienlaikus, tā arī tiek decentralizēta;</a:t>
            </a:r>
          </a:p>
          <a:p>
            <a:pPr>
              <a:buFontTx/>
              <a:buChar char="-"/>
            </a:pPr>
            <a:r>
              <a:rPr lang="lv-LV" dirty="0" smtClean="0">
                <a:latin typeface="Cambria" panose="02040503050406030204" pitchFamily="18" charset="0"/>
              </a:rPr>
              <a:t>Pretrunas regulējumā un reālajā situācijā ir veicinājušas neefektīvu politikas ieviešanu;</a:t>
            </a:r>
          </a:p>
          <a:p>
            <a:pPr>
              <a:buFontTx/>
              <a:buChar char="-"/>
            </a:pPr>
            <a:r>
              <a:rPr lang="lv-LV" dirty="0" smtClean="0">
                <a:latin typeface="Cambria" panose="02040503050406030204" pitchFamily="18" charset="0"/>
              </a:rPr>
              <a:t>Savukārt decentralizācija ir veicinājusi nevienlīdzīgas iespējas skolēniem;</a:t>
            </a:r>
          </a:p>
          <a:p>
            <a:pPr marL="0" indent="0">
              <a:buNone/>
            </a:pPr>
            <a:r>
              <a:rPr lang="lv-LV" dirty="0" smtClean="0">
                <a:latin typeface="Cambria" panose="02040503050406030204" pitchFamily="18" charset="0"/>
              </a:rPr>
              <a:t>Situāciju sarežģī fakts, ka ēdiens skolā nonāk dažādos veidos. </a:t>
            </a:r>
          </a:p>
          <a:p>
            <a:pPr>
              <a:buFontTx/>
              <a:buChar char="-"/>
            </a:pPr>
            <a:endParaRPr lang="lv-LV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3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lv-LV" b="1" dirty="0" smtClean="0">
                <a:latin typeface="Cambria" panose="02040503050406030204" pitchFamily="18" charset="0"/>
              </a:rPr>
              <a:t>Ko mēs zinām?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dirty="0" smtClean="0">
                <a:latin typeface="Cambria" panose="02040503050406030204" pitchFamily="18" charset="0"/>
              </a:rPr>
              <a:t>- Iesaistītās atbildīgās grupas izmanto skolu ēdināšanu, lai sasniegtu dažādus, brīžiem pretrunīgus mērķus.</a:t>
            </a:r>
          </a:p>
          <a:p>
            <a:pPr marL="0" indent="0">
              <a:buNone/>
            </a:pPr>
            <a:r>
              <a:rPr lang="lv-LV" dirty="0" smtClean="0">
                <a:latin typeface="Cambria" panose="02040503050406030204" pitchFamily="18" charset="0"/>
              </a:rPr>
              <a:t>- Dažādi mērķi ir normāla parādība, tomēr diskusijas trūkums, kas mēģinātu salāgot šos mērķus var radīt (un rada) problēmas.</a:t>
            </a:r>
          </a:p>
          <a:p>
            <a:pPr marL="0" indent="0">
              <a:buNone/>
            </a:pPr>
            <a:r>
              <a:rPr lang="lv-LV" dirty="0" smtClean="0">
                <a:latin typeface="Cambria" panose="02040503050406030204" pitchFamily="18" charset="0"/>
              </a:rPr>
              <a:t>- Divos semināros ar ēdināšanas sektora iesaistītajiem speciālistiem mēs strādājām, lai kopīgi definētu vienotus mērķus, kuriem visi iesaistītie piekristu.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7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1123</Words>
  <Application>Microsoft Office PowerPoint</Application>
  <PresentationFormat>On-screen Show (4:3)</PresentationFormat>
  <Paragraphs>241</Paragraphs>
  <Slides>13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Ēdināšanas sistēma skolās</vt:lpstr>
      <vt:lpstr>Neliels ievads</vt:lpstr>
      <vt:lpstr>Skolu ēdināšana (skolēnu %)</vt:lpstr>
      <vt:lpstr>TOP 10 uzņēmumi</vt:lpstr>
      <vt:lpstr>Par skaidrojumiem</vt:lpstr>
      <vt:lpstr>Slide 6</vt:lpstr>
      <vt:lpstr>Noteikumu ķīlis</vt:lpstr>
      <vt:lpstr>Sekas vājai salāgojamībai</vt:lpstr>
      <vt:lpstr>Ko mēs zinām?</vt:lpstr>
      <vt:lpstr>Slide 10</vt:lpstr>
      <vt:lpstr>Slide 11</vt:lpstr>
      <vt:lpstr>Kādi instrumenti mums ir?</vt:lpstr>
      <vt:lpstr>Paldies</vt:lpstr>
    </vt:vector>
  </TitlesOfParts>
  <Company>Unknown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mikelis grivins</dc:creator>
  <cp:lastModifiedBy>birojnica</cp:lastModifiedBy>
  <cp:revision>57</cp:revision>
  <dcterms:created xsi:type="dcterms:W3CDTF">2016-09-13T23:13:22Z</dcterms:created>
  <dcterms:modified xsi:type="dcterms:W3CDTF">2016-09-16T12:36:50Z</dcterms:modified>
</cp:coreProperties>
</file>