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8" r:id="rId5"/>
    <p:sldId id="270" r:id="rId6"/>
    <p:sldId id="271" r:id="rId7"/>
    <p:sldId id="267" r:id="rId8"/>
    <p:sldId id="272" r:id="rId9"/>
    <p:sldId id="265" r:id="rId10"/>
    <p:sldId id="259" r:id="rId11"/>
    <p:sldId id="260" r:id="rId12"/>
    <p:sldId id="273" r:id="rId13"/>
    <p:sldId id="274" r:id="rId14"/>
    <p:sldId id="266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712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77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8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541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995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9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529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421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687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05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80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9AB67-D0F9-473C-9079-F7D036F1F522}" type="datetimeFigureOut">
              <a:rPr lang="da-DK" smtClean="0"/>
              <a:t>30-11-2016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11C4F-07BD-4108-8C14-27F02C740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027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Mrwolff@hot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98092" y="2532063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Bioeconomy-based Agriculture in Latvia</a:t>
            </a:r>
            <a:br>
              <a:rPr lang="en-US" sz="3200" b="1" dirty="0"/>
            </a:br>
            <a:r>
              <a:rPr lang="en-US" sz="3200" i="1" dirty="0"/>
              <a:t>Jelgava, Latvia University of Agriculture, Jelgava palace</a:t>
            </a:r>
            <a:br>
              <a:rPr lang="en-US" sz="3200" i="1" dirty="0"/>
            </a:br>
            <a:r>
              <a:rPr lang="en-US" sz="3200" i="1" dirty="0"/>
              <a:t>December 1. 2016</a:t>
            </a:r>
            <a:endParaRPr lang="da-DK" sz="32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16992" y="5124700"/>
            <a:ext cx="11506200" cy="122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kumimoji="0" lang="da-DK" altLang="da-DK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kumimoji="0" lang="sv-SE" altLang="da-DK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Mads Randbøll Wolff, CEO, </a:t>
            </a:r>
            <a:r>
              <a:rPr kumimoji="0" lang="sv-SE" altLang="da-DK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Sustainability</a:t>
            </a:r>
            <a:r>
              <a:rPr kumimoji="0" lang="sv-SE" altLang="da-DK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2030</a:t>
            </a:r>
            <a:br>
              <a:rPr kumimoji="0" lang="sv-SE" altLang="da-DK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da-DK" dirty="0"/>
              <a:t>Bioeconomy in a </a:t>
            </a:r>
            <a:r>
              <a:rPr lang="da-DK" dirty="0" err="1"/>
              <a:t>crossroads</a:t>
            </a:r>
            <a:r>
              <a:rPr lang="da-DK" dirty="0"/>
              <a:t> -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influence</a:t>
            </a:r>
            <a:r>
              <a:rPr lang="da-DK" dirty="0"/>
              <a:t> the </a:t>
            </a:r>
            <a:r>
              <a:rPr lang="da-DK" dirty="0" err="1"/>
              <a:t>emergent</a:t>
            </a:r>
            <a:r>
              <a:rPr lang="da-DK" dirty="0"/>
              <a:t> </a:t>
            </a:r>
            <a:r>
              <a:rPr lang="da-DK" dirty="0" err="1"/>
              <a:t>bioeconomies</a:t>
            </a:r>
            <a:r>
              <a:rPr lang="da-DK" dirty="0"/>
              <a:t> of Europe; </a:t>
            </a:r>
            <a:r>
              <a:rPr lang="da-DK" dirty="0" err="1"/>
              <a:t>growth</a:t>
            </a:r>
            <a:r>
              <a:rPr lang="da-DK" dirty="0"/>
              <a:t>, </a:t>
            </a:r>
            <a:r>
              <a:rPr lang="da-DK" dirty="0" err="1"/>
              <a:t>climate</a:t>
            </a:r>
            <a:r>
              <a:rPr lang="da-DK" dirty="0"/>
              <a:t> </a:t>
            </a:r>
            <a:r>
              <a:rPr lang="da-DK" dirty="0" err="1"/>
              <a:t>change</a:t>
            </a:r>
            <a:r>
              <a:rPr lang="da-DK" dirty="0"/>
              <a:t> and </a:t>
            </a:r>
            <a:r>
              <a:rPr lang="da-DK" dirty="0" err="1"/>
              <a:t>sustainable</a:t>
            </a:r>
            <a:r>
              <a:rPr lang="da-DK" dirty="0"/>
              <a:t> </a:t>
            </a:r>
            <a:r>
              <a:rPr lang="da-DK" dirty="0" err="1"/>
              <a:t>development</a:t>
            </a:r>
            <a:r>
              <a:rPr lang="da-DK" dirty="0"/>
              <a:t>.</a:t>
            </a:r>
            <a:r>
              <a:rPr lang="da-DK" sz="1400" dirty="0"/>
              <a:t> 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08" y="1178237"/>
            <a:ext cx="1987200" cy="16895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166" y="1594151"/>
            <a:ext cx="1883700" cy="707833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403" y="1694280"/>
            <a:ext cx="1714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7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Development on the </a:t>
            </a:r>
            <a:r>
              <a:rPr lang="da-DK" dirty="0" err="1"/>
              <a:t>remote</a:t>
            </a:r>
            <a:r>
              <a:rPr lang="da-DK" dirty="0"/>
              <a:t> small </a:t>
            </a:r>
            <a:r>
              <a:rPr lang="da-DK" dirty="0" err="1"/>
              <a:t>islands</a:t>
            </a:r>
            <a:r>
              <a:rPr lang="da-DK" dirty="0"/>
              <a:t>. The case of the </a:t>
            </a:r>
            <a:r>
              <a:rPr lang="da-DK" dirty="0" err="1"/>
              <a:t>Faroese</a:t>
            </a:r>
            <a:r>
              <a:rPr lang="da-DK" dirty="0"/>
              <a:t>	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975" y="1565018"/>
            <a:ext cx="6148611" cy="46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1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7694" y="345070"/>
            <a:ext cx="4320306" cy="2536824"/>
          </a:xfrm>
        </p:spPr>
        <p:txBody>
          <a:bodyPr>
            <a:normAutofit fontScale="90000"/>
          </a:bodyPr>
          <a:lstStyle/>
          <a:p>
            <a:r>
              <a:rPr lang="da-DK" dirty="0"/>
              <a:t>The case of Central Region Denmark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881893"/>
            <a:ext cx="9144000" cy="3685161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5000"/>
              </a:lnSpc>
              <a:spcAft>
                <a:spcPts val="0"/>
              </a:spcAft>
            </a:pPr>
            <a:r>
              <a:rPr lang="en-US" sz="80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Cascading Bio Resources, Cross-connection </a:t>
            </a:r>
            <a:r>
              <a:rPr lang="en-US" sz="8000" b="1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Indiustries</a:t>
            </a:r>
            <a:br>
              <a:rPr lang="en-US" b="1" dirty="0"/>
            </a:br>
            <a:r>
              <a:rPr lang="en-US" b="1" dirty="0"/>
              <a:t>Biomass resources are abundant within Central Denmark Region especially with regards to residuals from agricultural production, marine biomass, and organic side streams from households, service and industry.</a:t>
            </a:r>
            <a:endParaRPr lang="da-DK" dirty="0"/>
          </a:p>
          <a:p>
            <a:pPr algn="l"/>
            <a:r>
              <a:rPr lang="en-US" dirty="0"/>
              <a:t>World leading food and feed companies, such as </a:t>
            </a:r>
            <a:r>
              <a:rPr lang="en-US" dirty="0" err="1"/>
              <a:t>Arla</a:t>
            </a:r>
            <a:r>
              <a:rPr lang="en-US" dirty="0"/>
              <a:t> and </a:t>
            </a:r>
            <a:r>
              <a:rPr lang="en-US" dirty="0" err="1"/>
              <a:t>Biomar</a:t>
            </a:r>
            <a:r>
              <a:rPr lang="en-US" dirty="0"/>
              <a:t>, are located within the region as are many innovative SME’s within the </a:t>
            </a:r>
            <a:r>
              <a:rPr lang="en-US" dirty="0" err="1"/>
              <a:t>agro</a:t>
            </a:r>
            <a:r>
              <a:rPr lang="en-US" dirty="0"/>
              <a:t> and food processing industry.</a:t>
            </a:r>
            <a:endParaRPr lang="da-DK" dirty="0"/>
          </a:p>
          <a:p>
            <a:pPr algn="l"/>
            <a:r>
              <a:rPr lang="en-US" dirty="0"/>
              <a:t>At the University of Aarhus a number of outstanding and interlinked bio refinery test facilities are available to research and the private industry as a source for collaboration.</a:t>
            </a:r>
            <a:endParaRPr lang="da-DK" dirty="0"/>
          </a:p>
          <a:p>
            <a:pPr algn="l"/>
            <a:r>
              <a:rPr lang="en-US" b="1" dirty="0"/>
              <a:t>Central Denmark Region strongly encourages</a:t>
            </a:r>
            <a:r>
              <a:rPr lang="en-US" dirty="0"/>
              <a:t> companies and knowledge institutions to collaborate …</a:t>
            </a:r>
            <a:br>
              <a:rPr lang="en-US" dirty="0"/>
            </a:br>
            <a:r>
              <a:rPr lang="en-US" b="1" dirty="0"/>
              <a:t>Through development </a:t>
            </a:r>
            <a:r>
              <a:rPr lang="en-US" b="1" dirty="0" err="1"/>
              <a:t>programmes</a:t>
            </a:r>
            <a:r>
              <a:rPr lang="en-US" dirty="0"/>
              <a:t>, Central Denmark Region supports SME’s in the development of new bio products….</a:t>
            </a:r>
            <a:endParaRPr lang="da-DK" dirty="0"/>
          </a:p>
          <a:p>
            <a:pPr algn="l"/>
            <a:br>
              <a:rPr lang="en-US" b="1" dirty="0"/>
            </a:br>
            <a:r>
              <a:rPr lang="en-US" b="1" dirty="0"/>
              <a:t>Bio refinery based on grass – to the benefit of the environment … Protein feed and other</a:t>
            </a:r>
            <a:r>
              <a:rPr lang="en-US" dirty="0"/>
              <a:t> high-value products based on grass may …</a:t>
            </a:r>
            <a:endParaRPr lang="da-DK" dirty="0"/>
          </a:p>
          <a:p>
            <a:pPr algn="l"/>
            <a:r>
              <a:rPr lang="en-US" b="1" dirty="0"/>
              <a:t> Bio refinery based on marine biomass – closing the nutrition cycle</a:t>
            </a:r>
            <a:endParaRPr lang="da-DK" dirty="0"/>
          </a:p>
          <a:p>
            <a:pPr algn="l"/>
            <a:r>
              <a:rPr lang="en-US" b="1" dirty="0"/>
              <a:t>Seaweed also has</a:t>
            </a:r>
            <a:r>
              <a:rPr lang="en-US" dirty="0"/>
              <a:t> promising potential….</a:t>
            </a:r>
            <a:endParaRPr lang="da-DK" dirty="0"/>
          </a:p>
          <a:p>
            <a:pPr algn="l"/>
            <a:r>
              <a:rPr lang="en-US" b="1" dirty="0"/>
              <a:t>Aquaculture companies</a:t>
            </a:r>
            <a:r>
              <a:rPr lang="en-US" dirty="0"/>
              <a:t> within Central Denmark Region are highly experienced ….</a:t>
            </a:r>
            <a:endParaRPr lang="da-DK" dirty="0"/>
          </a:p>
          <a:p>
            <a:pPr algn="l"/>
            <a:r>
              <a:rPr lang="en-US" b="1" dirty="0"/>
              <a:t>Enhanced biogas production from residuals – upgrade, conversion and recirculation</a:t>
            </a:r>
            <a:endParaRPr lang="da-DK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8000" b="1" kern="16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94" y="345070"/>
            <a:ext cx="4826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1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6683" y="803564"/>
            <a:ext cx="9144000" cy="5250293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Question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If bioeconomy is a new solution to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known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 problems,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then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why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 do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we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 still talk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about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 business as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usual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?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Bioeconomy is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much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more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than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a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quesiton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of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replaceing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fossil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resources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with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biobased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resources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, and it is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much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more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than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a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question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of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technology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.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Its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about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society,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our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economy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, social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and not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least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a more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distributed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economic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and social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! And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therefore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we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need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much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more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than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business as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usual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!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da-DK" sz="1600" kern="16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6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6683" y="803564"/>
            <a:ext cx="9144000" cy="5250293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Conclusion: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Bioeconomy is a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reaction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to a/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several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problem(s)!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Hence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: Bioeconomy </a:t>
            </a:r>
            <a:r>
              <a:rPr lang="da-DK" sz="2000" b="1" u="sng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can</a:t>
            </a:r>
            <a:r>
              <a:rPr lang="da-DK" sz="2000" b="1" u="sng" kern="1600" dirty="0">
                <a:solidFill>
                  <a:srgbClr val="008000"/>
                </a:solidFill>
                <a:latin typeface="Arial" panose="020B0604020202020204" pitchFamily="34" charset="0"/>
              </a:rPr>
              <a:t> be</a:t>
            </a:r>
            <a:r>
              <a:rPr lang="da-DK" sz="20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an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answer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to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both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climate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change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and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environmental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challenges and to an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unbalanced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social and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economic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. But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we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need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awareness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of the challenges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And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one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size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b="1" u="sng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does</a:t>
            </a:r>
            <a:r>
              <a:rPr lang="da-DK" sz="2000" b="1" u="sng" kern="1600" dirty="0">
                <a:solidFill>
                  <a:srgbClr val="008000"/>
                </a:solidFill>
                <a:latin typeface="Arial" panose="020B0604020202020204" pitchFamily="34" charset="0"/>
              </a:rPr>
              <a:t> not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fit all!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Diversity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!: Invest in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place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based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and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strategies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.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What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is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available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?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Main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question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: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how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can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a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bioeconomic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transformation be a driver for a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sustainable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local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/regional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economic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and social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?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Its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a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question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of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scaling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! And not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only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up-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scaling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,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down-scaling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is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also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needed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!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da-DK" sz="1600" kern="16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da-DK" sz="1600" kern="16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8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da-DK" sz="2000" dirty="0">
                <a:effectLst/>
                <a:latin typeface="Minion Pro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0" b="1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Thank</a:t>
            </a:r>
            <a:r>
              <a:rPr lang="da-DK" sz="80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8000" b="1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you</a:t>
            </a:r>
            <a:r>
              <a:rPr lang="da-DK" sz="80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 for </a:t>
            </a:r>
            <a:r>
              <a:rPr lang="da-DK" sz="8000" b="1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your</a:t>
            </a:r>
            <a:r>
              <a:rPr lang="da-DK" sz="80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 attention!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Mads Randbøll Wolff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0" b="1" kern="1600" dirty="0">
                <a:solidFill>
                  <a:srgbClr val="008000"/>
                </a:solidFill>
                <a:latin typeface="Arial" panose="020B0604020202020204" pitchFamily="34" charset="0"/>
                <a:hlinkClick r:id="rId2"/>
              </a:rPr>
              <a:t>Mrwolff@hotmail.com</a:t>
            </a:r>
            <a:endParaRPr lang="da-DK" sz="8000" b="1" kern="16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+45 2167 0233</a:t>
            </a:r>
            <a:endParaRPr lang="da-DK" sz="8000" b="1" kern="1600" dirty="0"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Billed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7" t="37162" r="-5751" b="17568"/>
          <a:stretch/>
        </p:blipFill>
        <p:spPr bwMode="auto">
          <a:xfrm>
            <a:off x="1392109" y="1122363"/>
            <a:ext cx="9659815" cy="238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075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6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00B050"/>
                </a:solidFill>
              </a:rPr>
              <a:t>WHY? </a:t>
            </a:r>
            <a:r>
              <a:rPr lang="da-DK" dirty="0" err="1">
                <a:solidFill>
                  <a:srgbClr val="00B050"/>
                </a:solidFill>
              </a:rPr>
              <a:t>Why</a:t>
            </a:r>
            <a:r>
              <a:rPr lang="da-DK" dirty="0">
                <a:solidFill>
                  <a:srgbClr val="00B050"/>
                </a:solidFill>
              </a:rPr>
              <a:t> do </a:t>
            </a:r>
            <a:r>
              <a:rPr lang="da-DK" dirty="0" err="1">
                <a:solidFill>
                  <a:srgbClr val="00B050"/>
                </a:solidFill>
              </a:rPr>
              <a:t>we</a:t>
            </a:r>
            <a:r>
              <a:rPr lang="da-DK" dirty="0">
                <a:solidFill>
                  <a:srgbClr val="00B050"/>
                </a:solidFill>
              </a:rPr>
              <a:t> talk </a:t>
            </a:r>
            <a:r>
              <a:rPr lang="da-DK" dirty="0" err="1">
                <a:solidFill>
                  <a:srgbClr val="00B050"/>
                </a:solidFill>
              </a:rPr>
              <a:t>about</a:t>
            </a:r>
            <a:r>
              <a:rPr lang="da-DK" dirty="0">
                <a:solidFill>
                  <a:srgbClr val="00B050"/>
                </a:solidFill>
              </a:rPr>
              <a:t> bioeconomy, </a:t>
            </a:r>
            <a:r>
              <a:rPr lang="da-DK" dirty="0" err="1">
                <a:solidFill>
                  <a:srgbClr val="00B050"/>
                </a:solidFill>
              </a:rPr>
              <a:t>what</a:t>
            </a:r>
            <a:r>
              <a:rPr lang="da-DK" dirty="0">
                <a:solidFill>
                  <a:srgbClr val="00B050"/>
                </a:solidFill>
              </a:rPr>
              <a:t> is bioeconomy the </a:t>
            </a:r>
            <a:r>
              <a:rPr lang="da-DK" dirty="0" err="1">
                <a:solidFill>
                  <a:srgbClr val="00B050"/>
                </a:solidFill>
              </a:rPr>
              <a:t>answer</a:t>
            </a:r>
            <a:r>
              <a:rPr lang="da-DK" dirty="0">
                <a:solidFill>
                  <a:srgbClr val="00B050"/>
                </a:solidFill>
              </a:rPr>
              <a:t> for?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>
                <a:solidFill>
                  <a:srgbClr val="00B050"/>
                </a:solidFill>
              </a:rPr>
              <a:t>Following</a:t>
            </a:r>
            <a:r>
              <a:rPr lang="da-DK" dirty="0">
                <a:solidFill>
                  <a:srgbClr val="00B050"/>
                </a:solidFill>
              </a:rPr>
              <a:t> European </a:t>
            </a:r>
            <a:r>
              <a:rPr lang="da-DK" dirty="0" err="1">
                <a:solidFill>
                  <a:srgbClr val="00B050"/>
                </a:solidFill>
              </a:rPr>
              <a:t>examples</a:t>
            </a:r>
            <a:r>
              <a:rPr lang="da-DK" dirty="0">
                <a:solidFill>
                  <a:srgbClr val="00B050"/>
                </a:solidFill>
              </a:rPr>
              <a:t>, </a:t>
            </a:r>
            <a:r>
              <a:rPr lang="da-DK" dirty="0" err="1">
                <a:solidFill>
                  <a:srgbClr val="00B050"/>
                </a:solidFill>
              </a:rPr>
              <a:t>what</a:t>
            </a:r>
            <a:r>
              <a:rPr lang="da-DK" dirty="0">
                <a:solidFill>
                  <a:srgbClr val="00B050"/>
                </a:solidFill>
              </a:rPr>
              <a:t> </a:t>
            </a:r>
            <a:r>
              <a:rPr lang="da-DK" dirty="0" err="1">
                <a:solidFill>
                  <a:srgbClr val="00B050"/>
                </a:solidFill>
              </a:rPr>
              <a:t>constitutes</a:t>
            </a:r>
            <a:r>
              <a:rPr lang="da-DK" dirty="0">
                <a:solidFill>
                  <a:srgbClr val="00B050"/>
                </a:solidFill>
              </a:rPr>
              <a:t> bioeconomy in Europe? Can </a:t>
            </a:r>
            <a:r>
              <a:rPr lang="da-DK" dirty="0" err="1">
                <a:solidFill>
                  <a:srgbClr val="00B050"/>
                </a:solidFill>
              </a:rPr>
              <a:t>we</a:t>
            </a:r>
            <a:r>
              <a:rPr lang="da-DK" dirty="0">
                <a:solidFill>
                  <a:srgbClr val="00B050"/>
                </a:solidFill>
              </a:rPr>
              <a:t> talk </a:t>
            </a:r>
            <a:r>
              <a:rPr lang="da-DK" dirty="0" err="1">
                <a:solidFill>
                  <a:srgbClr val="00B050"/>
                </a:solidFill>
              </a:rPr>
              <a:t>about</a:t>
            </a:r>
            <a:r>
              <a:rPr lang="da-DK" dirty="0">
                <a:solidFill>
                  <a:srgbClr val="00B050"/>
                </a:solidFill>
              </a:rPr>
              <a:t> </a:t>
            </a:r>
            <a:r>
              <a:rPr lang="da-DK" dirty="0" err="1">
                <a:solidFill>
                  <a:srgbClr val="00B050"/>
                </a:solidFill>
              </a:rPr>
              <a:t>one</a:t>
            </a:r>
            <a:r>
              <a:rPr lang="da-DK" dirty="0">
                <a:solidFill>
                  <a:srgbClr val="00B050"/>
                </a:solidFill>
              </a:rPr>
              <a:t> European model or </a:t>
            </a:r>
            <a:r>
              <a:rPr lang="da-DK" dirty="0" err="1">
                <a:solidFill>
                  <a:srgbClr val="00B050"/>
                </a:solidFill>
              </a:rPr>
              <a:t>different</a:t>
            </a:r>
            <a:r>
              <a:rPr lang="da-DK" dirty="0">
                <a:solidFill>
                  <a:srgbClr val="00B050"/>
                </a:solidFill>
              </a:rPr>
              <a:t> European models?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00B050"/>
                </a:solidFill>
              </a:rPr>
              <a:t>The Danish </a:t>
            </a:r>
            <a:r>
              <a:rPr lang="da-DK" dirty="0" err="1">
                <a:solidFill>
                  <a:srgbClr val="00B050"/>
                </a:solidFill>
              </a:rPr>
              <a:t>context</a:t>
            </a:r>
            <a:r>
              <a:rPr lang="da-DK" dirty="0">
                <a:solidFill>
                  <a:srgbClr val="00B050"/>
                </a:solidFill>
              </a:rPr>
              <a:t> and </a:t>
            </a:r>
            <a:r>
              <a:rPr lang="da-DK" dirty="0" err="1">
                <a:solidFill>
                  <a:srgbClr val="00B050"/>
                </a:solidFill>
              </a:rPr>
              <a:t>example</a:t>
            </a:r>
            <a:r>
              <a:rPr lang="da-DK" dirty="0">
                <a:solidFill>
                  <a:srgbClr val="00B050"/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00B050"/>
                </a:solidFill>
              </a:rPr>
              <a:t>Conclusion</a:t>
            </a:r>
          </a:p>
          <a:p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812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6683" y="803564"/>
            <a:ext cx="9144000" cy="5250293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Question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If bioeconomy is a new solution to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known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 problems,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then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why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 do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we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 still talk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about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 business as </a:t>
            </a:r>
            <a:r>
              <a:rPr lang="da-DK" sz="54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usual</a:t>
            </a:r>
            <a:r>
              <a:rPr lang="da-DK" sz="5400" kern="1600" dirty="0">
                <a:solidFill>
                  <a:srgbClr val="008000"/>
                </a:solidFill>
                <a:latin typeface="Arial" panose="020B0604020202020204" pitchFamily="34" charset="0"/>
              </a:rPr>
              <a:t>?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Bioeconomy is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much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more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than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a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quesiton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of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replaceing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fossil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resources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with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biobased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resources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, and it is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much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more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than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a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question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of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technology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.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Its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about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society,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our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economy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, social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and not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least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a more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distributed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economic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and social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! And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therefore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we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need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much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more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than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business as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usual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!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da-DK" sz="1600" kern="16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8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6683" y="803564"/>
            <a:ext cx="9144000" cy="5250293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Conclusion: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Bioeconomy is a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reaction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to a/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several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problem(s)!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Hence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: Bioeconomy </a:t>
            </a:r>
            <a:r>
              <a:rPr lang="da-DK" sz="2000" b="1" u="sng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can</a:t>
            </a:r>
            <a:r>
              <a:rPr lang="da-DK" sz="2000" b="1" u="sng" kern="1600" dirty="0">
                <a:solidFill>
                  <a:srgbClr val="008000"/>
                </a:solidFill>
                <a:latin typeface="Arial" panose="020B0604020202020204" pitchFamily="34" charset="0"/>
              </a:rPr>
              <a:t> be</a:t>
            </a:r>
            <a:r>
              <a:rPr lang="da-DK" sz="20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an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answer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to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both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climate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change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and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environmental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challenges and to an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unbalanced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social and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economic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. But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we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need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awareness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of the challenges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And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one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size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b="1" u="sng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does</a:t>
            </a:r>
            <a:r>
              <a:rPr lang="da-DK" sz="2000" b="1" u="sng" kern="1600" dirty="0">
                <a:solidFill>
                  <a:srgbClr val="008000"/>
                </a:solidFill>
                <a:latin typeface="Arial" panose="020B0604020202020204" pitchFamily="34" charset="0"/>
              </a:rPr>
              <a:t> not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fit all!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Diversity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!: Invest in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place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based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and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strategies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.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What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is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available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?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Main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question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: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how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can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a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bioeconomic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transformation be a driver for a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sustainable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local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/regional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economic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and social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?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Its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a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question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of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scaling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! And not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only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up-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scaling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,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down-scaling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is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also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20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needed</a:t>
            </a:r>
            <a:r>
              <a:rPr lang="da-DK" sz="2000" kern="1600" dirty="0">
                <a:solidFill>
                  <a:srgbClr val="008000"/>
                </a:solidFill>
                <a:latin typeface="Arial" panose="020B0604020202020204" pitchFamily="34" charset="0"/>
              </a:rPr>
              <a:t>!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da-DK" sz="1600" kern="16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da-DK" sz="1600" kern="16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6683" y="803564"/>
            <a:ext cx="9144000" cy="5250293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6600" kern="1600" dirty="0">
                <a:solidFill>
                  <a:srgbClr val="008000"/>
                </a:solidFill>
                <a:latin typeface="Arial" panose="020B0604020202020204" pitchFamily="34" charset="0"/>
              </a:rPr>
              <a:t>WHY BIOECONOMY?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da-DK" sz="1600" kern="16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da-DK" sz="1600" kern="16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14" y="1835885"/>
            <a:ext cx="8255243" cy="46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1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6683" y="803564"/>
            <a:ext cx="9144000" cy="5250293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6600" kern="1600" dirty="0">
                <a:solidFill>
                  <a:srgbClr val="008000"/>
                </a:solidFill>
                <a:latin typeface="Arial" panose="020B0604020202020204" pitchFamily="34" charset="0"/>
              </a:rPr>
              <a:t>WHY BIOECONOMY?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da-DK" sz="1600" kern="16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Major challenges global and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local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!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Climate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change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,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environmental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issues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Unbalanced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social and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economic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– a rural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development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perspective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! (OECD: New Rural </a:t>
            </a:r>
            <a:r>
              <a:rPr lang="da-DK" sz="1600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Paradigm</a:t>
            </a:r>
            <a:r>
              <a:rPr lang="da-DK" sz="1600" kern="1600" dirty="0">
                <a:solidFill>
                  <a:srgbClr val="008000"/>
                </a:solidFill>
                <a:latin typeface="Arial" panose="020B0604020202020204" pitchFamily="34" charset="0"/>
              </a:rPr>
              <a:t>!)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da-DK" sz="1600" kern="16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9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Bioeconomy in a cross roads </a:t>
            </a:r>
            <a:br>
              <a:rPr lang="da-DK" dirty="0"/>
            </a:br>
            <a:r>
              <a:rPr lang="da-DK" dirty="0"/>
              <a:t>-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constitutes</a:t>
            </a:r>
            <a:r>
              <a:rPr lang="da-DK" dirty="0"/>
              <a:t> bioeconomy in Europe? </a:t>
            </a:r>
            <a:endParaRPr lang="da-DK" dirty="0"/>
          </a:p>
        </p:txBody>
      </p:sp>
      <p:cxnSp>
        <p:nvCxnSpPr>
          <p:cNvPr id="5" name="Lige forbindelse 4"/>
          <p:cNvCxnSpPr/>
          <p:nvPr/>
        </p:nvCxnSpPr>
        <p:spPr>
          <a:xfrm>
            <a:off x="3860267" y="2435469"/>
            <a:ext cx="4587676" cy="3086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 flipV="1">
            <a:off x="2391951" y="3950078"/>
            <a:ext cx="713935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/>
          <p:cNvSpPr txBox="1"/>
          <p:nvPr/>
        </p:nvSpPr>
        <p:spPr>
          <a:xfrm>
            <a:off x="3044673" y="2066137"/>
            <a:ext cx="127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Change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7662851" y="5422784"/>
            <a:ext cx="134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Substitution 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1078522" y="3779624"/>
            <a:ext cx="14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Central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9656885" y="3774006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Decentral</a:t>
            </a:r>
          </a:p>
        </p:txBody>
      </p:sp>
      <p:cxnSp>
        <p:nvCxnSpPr>
          <p:cNvPr id="14" name="Lige forbindelse 13"/>
          <p:cNvCxnSpPr/>
          <p:nvPr/>
        </p:nvCxnSpPr>
        <p:spPr>
          <a:xfrm flipH="1">
            <a:off x="3682115" y="2318327"/>
            <a:ext cx="4765828" cy="328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dsholder til indhold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8533729" y="2026910"/>
            <a:ext cx="138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Small-</a:t>
            </a:r>
            <a:r>
              <a:rPr lang="da-DK" dirty="0" err="1"/>
              <a:t>scale</a:t>
            </a:r>
            <a:endParaRPr lang="da-DK" dirty="0"/>
          </a:p>
        </p:txBody>
      </p:sp>
      <p:sp>
        <p:nvSpPr>
          <p:cNvPr id="21" name="Tekstfelt 20"/>
          <p:cNvSpPr txBox="1"/>
          <p:nvPr/>
        </p:nvSpPr>
        <p:spPr>
          <a:xfrm>
            <a:off x="3086298" y="5503916"/>
            <a:ext cx="13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Large-</a:t>
            </a:r>
            <a:r>
              <a:rPr lang="da-DK" dirty="0" err="1"/>
              <a:t>scale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360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Bioeconomy in Denmark</a:t>
            </a:r>
            <a:r>
              <a:rPr lang="da-DK" dirty="0"/>
              <a:t> </a:t>
            </a:r>
            <a:endParaRPr lang="da-DK" dirty="0"/>
          </a:p>
        </p:txBody>
      </p:sp>
      <p:cxnSp>
        <p:nvCxnSpPr>
          <p:cNvPr id="5" name="Lige forbindelse 4"/>
          <p:cNvCxnSpPr/>
          <p:nvPr/>
        </p:nvCxnSpPr>
        <p:spPr>
          <a:xfrm>
            <a:off x="3860267" y="2435469"/>
            <a:ext cx="4587676" cy="3086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 flipV="1">
            <a:off x="2391951" y="3950078"/>
            <a:ext cx="713935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/>
          <p:cNvSpPr txBox="1"/>
          <p:nvPr/>
        </p:nvSpPr>
        <p:spPr>
          <a:xfrm>
            <a:off x="3044673" y="2066137"/>
            <a:ext cx="127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Change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7662851" y="5422784"/>
            <a:ext cx="134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Substitution 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1078522" y="3779624"/>
            <a:ext cx="14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Central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9656885" y="3774006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Decentral</a:t>
            </a:r>
          </a:p>
        </p:txBody>
      </p:sp>
      <p:cxnSp>
        <p:nvCxnSpPr>
          <p:cNvPr id="14" name="Lige forbindelse 13"/>
          <p:cNvCxnSpPr/>
          <p:nvPr/>
        </p:nvCxnSpPr>
        <p:spPr>
          <a:xfrm flipH="1">
            <a:off x="3682115" y="2318327"/>
            <a:ext cx="4765828" cy="328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dsholder til indhold 18"/>
          <p:cNvSpPr>
            <a:spLocks noGrp="1"/>
          </p:cNvSpPr>
          <p:nvPr>
            <p:ph idx="1"/>
          </p:nvPr>
        </p:nvSpPr>
        <p:spPr>
          <a:xfrm>
            <a:off x="838200" y="1816389"/>
            <a:ext cx="10515600" cy="435133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8533729" y="2026910"/>
            <a:ext cx="138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Small-</a:t>
            </a:r>
            <a:r>
              <a:rPr lang="da-DK" dirty="0" err="1"/>
              <a:t>scale</a:t>
            </a:r>
            <a:endParaRPr lang="da-DK" dirty="0"/>
          </a:p>
        </p:txBody>
      </p:sp>
      <p:sp>
        <p:nvSpPr>
          <p:cNvPr id="21" name="Tekstfelt 20"/>
          <p:cNvSpPr txBox="1"/>
          <p:nvPr/>
        </p:nvSpPr>
        <p:spPr>
          <a:xfrm>
            <a:off x="3086298" y="5503916"/>
            <a:ext cx="13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Large-</a:t>
            </a:r>
            <a:r>
              <a:rPr lang="da-DK" dirty="0" err="1"/>
              <a:t>scale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5390753" y="1507546"/>
            <a:ext cx="14626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4400" dirty="0"/>
              <a:t>?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9997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32792" y="3602038"/>
            <a:ext cx="9144000" cy="165576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6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Bioeconomy – the Island of Bornholm: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600" b="1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Two</a:t>
            </a:r>
            <a:r>
              <a:rPr lang="da-DK" sz="16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a-DK" sz="1600" b="1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strategic</a:t>
            </a:r>
            <a:r>
              <a:rPr lang="da-DK" sz="16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 frameworks. 1 </a:t>
            </a:r>
            <a:r>
              <a:rPr lang="da-DK" sz="1600" b="1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Brigth</a:t>
            </a:r>
            <a:r>
              <a:rPr lang="da-DK" sz="16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 Green Island, 2. LAG </a:t>
            </a:r>
            <a:r>
              <a:rPr lang="da-DK" sz="1600" b="1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strategy</a:t>
            </a:r>
            <a:endParaRPr lang="da-DK" sz="1600" dirty="0"/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6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Protein </a:t>
            </a:r>
            <a:r>
              <a:rPr lang="da-DK" sz="1600" b="1" kern="1600" dirty="0" err="1">
                <a:solidFill>
                  <a:srgbClr val="008000"/>
                </a:solidFill>
                <a:latin typeface="Arial" panose="020B0604020202020204" pitchFamily="34" charset="0"/>
              </a:rPr>
              <a:t>procurement</a:t>
            </a:r>
            <a:endParaRPr lang="da-DK" sz="1600" b="1" kern="16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600" b="1" kern="1600" dirty="0">
                <a:solidFill>
                  <a:srgbClr val="008000"/>
                </a:solidFill>
                <a:latin typeface="Arial" panose="020B0604020202020204" pitchFamily="34" charset="0"/>
              </a:rPr>
              <a:t>Zero Co2</a:t>
            </a:r>
          </a:p>
        </p:txBody>
      </p:sp>
      <p:pic>
        <p:nvPicPr>
          <p:cNvPr id="4" name="Billed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7" t="37162" r="-5751" b="17568"/>
          <a:stretch/>
        </p:blipFill>
        <p:spPr bwMode="auto">
          <a:xfrm>
            <a:off x="1392109" y="1122363"/>
            <a:ext cx="9659815" cy="238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35" y="5324084"/>
            <a:ext cx="2266950" cy="680720"/>
          </a:xfrm>
          <a:prstGeom prst="rect">
            <a:avLst/>
          </a:prstGeom>
        </p:spPr>
      </p:pic>
      <p:pic>
        <p:nvPicPr>
          <p:cNvPr id="6" name="Bildobjekt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20" y="5380157"/>
            <a:ext cx="231521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9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523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Minion Pro</vt:lpstr>
      <vt:lpstr>Segoe UI</vt:lpstr>
      <vt:lpstr>Times New Roman</vt:lpstr>
      <vt:lpstr>Office-tema</vt:lpstr>
      <vt:lpstr>Bioeconomy-based Agriculture in Latvia Jelgava, Latvia University of Agriculture, Jelgava palace December 1. 2016</vt:lpstr>
      <vt:lpstr>Agenda</vt:lpstr>
      <vt:lpstr>PowerPoint-præsentation</vt:lpstr>
      <vt:lpstr>PowerPoint-præsentation</vt:lpstr>
      <vt:lpstr>PowerPoint-præsentation</vt:lpstr>
      <vt:lpstr>PowerPoint-præsentation</vt:lpstr>
      <vt:lpstr>Bioeconomy in a cross roads  - what constitutes bioeconomy in Europe? </vt:lpstr>
      <vt:lpstr>Bioeconomy in Denmark </vt:lpstr>
      <vt:lpstr>PowerPoint-præsentation</vt:lpstr>
      <vt:lpstr>Development on the remote small islands. The case of the Faroese </vt:lpstr>
      <vt:lpstr>The case of Central Region Denmark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Randbøll Wolff</dc:creator>
  <cp:lastModifiedBy>Mads Randbøll Wolff</cp:lastModifiedBy>
  <cp:revision>20</cp:revision>
  <dcterms:created xsi:type="dcterms:W3CDTF">2016-08-11T14:01:56Z</dcterms:created>
  <dcterms:modified xsi:type="dcterms:W3CDTF">2016-11-30T16:23:59Z</dcterms:modified>
</cp:coreProperties>
</file>